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86" r:id="rId3"/>
    <p:sldId id="333" r:id="rId4"/>
    <p:sldId id="312" r:id="rId5"/>
    <p:sldId id="328" r:id="rId6"/>
    <p:sldId id="332" r:id="rId7"/>
    <p:sldId id="334" r:id="rId8"/>
    <p:sldId id="335" r:id="rId9"/>
    <p:sldId id="336" r:id="rId10"/>
    <p:sldId id="337" r:id="rId11"/>
    <p:sldId id="338"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352" r:id="rId26"/>
    <p:sldId id="353" r:id="rId27"/>
    <p:sldId id="354" r:id="rId28"/>
    <p:sldId id="355" r:id="rId29"/>
    <p:sldId id="356" r:id="rId30"/>
    <p:sldId id="357" r:id="rId31"/>
    <p:sldId id="358" r:id="rId32"/>
    <p:sldId id="359" r:id="rId33"/>
    <p:sldId id="360" r:id="rId34"/>
    <p:sldId id="361" r:id="rId35"/>
    <p:sldId id="362" r:id="rId36"/>
    <p:sldId id="363" r:id="rId37"/>
    <p:sldId id="36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3223" autoAdjust="0"/>
  </p:normalViewPr>
  <p:slideViewPr>
    <p:cSldViewPr snapToGrid="0" showGuides="1">
      <p:cViewPr varScale="1">
        <p:scale>
          <a:sx n="55" d="100"/>
          <a:sy n="55" d="100"/>
        </p:scale>
        <p:origin x="1699" y="4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86" d="100"/>
          <a:sy n="86" d="100"/>
        </p:scale>
        <p:origin x="3786" y="78"/>
      </p:cViewPr>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486F19-441D-4095-9E39-67C80FAAAAE4}" type="datetimeFigureOut">
              <a:rPr lang="en-CA" smtClean="0"/>
              <a:t>2021-09-28</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A850F5-104D-4ED4-A50A-1EDF590A1AC7}" type="slidenum">
              <a:rPr lang="en-CA" smtClean="0"/>
              <a:t>‹#›</a:t>
            </a:fld>
            <a:endParaRPr lang="en-CA"/>
          </a:p>
        </p:txBody>
      </p:sp>
    </p:spTree>
    <p:extLst>
      <p:ext uri="{BB962C8B-B14F-4D97-AF65-F5344CB8AC3E}">
        <p14:creationId xmlns:p14="http://schemas.microsoft.com/office/powerpoint/2010/main" val="4164207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64B7A-F732-481D-91E4-887D546ED6A1}" type="datetimeFigureOut">
              <a:rPr lang="en-CA" smtClean="0"/>
              <a:t>2021-09-28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BC1D8B-C657-4926-B61F-401973133295}" type="slidenum">
              <a:rPr lang="en-CA" smtClean="0"/>
              <a:t>‹#›</a:t>
            </a:fld>
            <a:endParaRPr lang="en-CA"/>
          </a:p>
        </p:txBody>
      </p:sp>
    </p:spTree>
    <p:extLst>
      <p:ext uri="{BB962C8B-B14F-4D97-AF65-F5344CB8AC3E}">
        <p14:creationId xmlns:p14="http://schemas.microsoft.com/office/powerpoint/2010/main" val="273987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CA" dirty="0"/>
          </a:p>
        </p:txBody>
      </p:sp>
      <p:sp>
        <p:nvSpPr>
          <p:cNvPr id="4" name="Slide Number Placeholder 3"/>
          <p:cNvSpPr>
            <a:spLocks noGrp="1"/>
          </p:cNvSpPr>
          <p:nvPr>
            <p:ph type="sldNum" sz="quarter" idx="10"/>
          </p:nvPr>
        </p:nvSpPr>
        <p:spPr/>
        <p:txBody>
          <a:bodyPr/>
          <a:lstStyle/>
          <a:p>
            <a:fld id="{D6BC1D8B-C657-4926-B61F-401973133295}" type="slidenum">
              <a:rPr lang="en-CA" smtClean="0"/>
              <a:t>1</a:t>
            </a:fld>
            <a:endParaRPr lang="en-CA"/>
          </a:p>
        </p:txBody>
      </p:sp>
    </p:spTree>
    <p:extLst>
      <p:ext uri="{BB962C8B-B14F-4D97-AF65-F5344CB8AC3E}">
        <p14:creationId xmlns:p14="http://schemas.microsoft.com/office/powerpoint/2010/main" val="1021422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76204-9007-4ECB-B03F-6C750934B4BA}" type="slidenum">
              <a:rPr lang="en-US" smtClean="0"/>
              <a:t>10</a:t>
            </a:fld>
            <a:endParaRPr lang="en-US"/>
          </a:p>
        </p:txBody>
      </p:sp>
    </p:spTree>
    <p:extLst>
      <p:ext uri="{BB962C8B-B14F-4D97-AF65-F5344CB8AC3E}">
        <p14:creationId xmlns:p14="http://schemas.microsoft.com/office/powerpoint/2010/main" val="783950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111250" fontAlgn="base">
              <a:spcBef>
                <a:spcPct val="0"/>
              </a:spcBef>
              <a:spcAft>
                <a:spcPct val="0"/>
              </a:spcAft>
              <a:defRPr sz="2100">
                <a:solidFill>
                  <a:schemeClr val="tx1"/>
                </a:solidFill>
                <a:latin typeface="Calibri" panose="020F0502020204030204" pitchFamily="34" charset="0"/>
              </a:defRPr>
            </a:lvl6pPr>
            <a:lvl7pPr marL="2971800" indent="-228600" defTabSz="1111250" fontAlgn="base">
              <a:spcBef>
                <a:spcPct val="0"/>
              </a:spcBef>
              <a:spcAft>
                <a:spcPct val="0"/>
              </a:spcAft>
              <a:defRPr sz="2100">
                <a:solidFill>
                  <a:schemeClr val="tx1"/>
                </a:solidFill>
                <a:latin typeface="Calibri" panose="020F0502020204030204" pitchFamily="34" charset="0"/>
              </a:defRPr>
            </a:lvl7pPr>
            <a:lvl8pPr marL="3429000" indent="-228600" defTabSz="1111250" fontAlgn="base">
              <a:spcBef>
                <a:spcPct val="0"/>
              </a:spcBef>
              <a:spcAft>
                <a:spcPct val="0"/>
              </a:spcAft>
              <a:defRPr sz="2100">
                <a:solidFill>
                  <a:schemeClr val="tx1"/>
                </a:solidFill>
                <a:latin typeface="Calibri" panose="020F0502020204030204" pitchFamily="34" charset="0"/>
              </a:defRPr>
            </a:lvl8pPr>
            <a:lvl9pPr marL="3886200" indent="-228600" defTabSz="1111250" fontAlgn="base">
              <a:spcBef>
                <a:spcPct val="0"/>
              </a:spcBef>
              <a:spcAft>
                <a:spcPct val="0"/>
              </a:spcAft>
              <a:defRPr sz="2100">
                <a:solidFill>
                  <a:schemeClr val="tx1"/>
                </a:solidFill>
                <a:latin typeface="Calibri" panose="020F0502020204030204" pitchFamily="34" charset="0"/>
              </a:defRPr>
            </a:lvl9pPr>
          </a:lstStyle>
          <a:p>
            <a:pPr marL="0" marR="0" lvl="0" indent="0" algn="r" defTabSz="1111250" rtl="0" eaLnBrk="1" fontAlgn="base" latinLnBrk="0" hangingPunct="1">
              <a:lnSpc>
                <a:spcPct val="100000"/>
              </a:lnSpc>
              <a:spcBef>
                <a:spcPct val="0"/>
              </a:spcBef>
              <a:spcAft>
                <a:spcPct val="0"/>
              </a:spcAft>
              <a:buClrTx/>
              <a:buSzTx/>
              <a:buFontTx/>
              <a:buNone/>
              <a:tabLst/>
              <a:defRPr/>
            </a:pPr>
            <a:fld id="{EA2879CE-B0BD-4881-A894-2880BC3010D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111125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35111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111250" fontAlgn="base">
              <a:spcBef>
                <a:spcPct val="0"/>
              </a:spcBef>
              <a:spcAft>
                <a:spcPct val="0"/>
              </a:spcAft>
              <a:defRPr sz="2100">
                <a:solidFill>
                  <a:schemeClr val="tx1"/>
                </a:solidFill>
                <a:latin typeface="Calibri" panose="020F0502020204030204" pitchFamily="34" charset="0"/>
              </a:defRPr>
            </a:lvl6pPr>
            <a:lvl7pPr marL="2971800" indent="-228600" defTabSz="1111250" fontAlgn="base">
              <a:spcBef>
                <a:spcPct val="0"/>
              </a:spcBef>
              <a:spcAft>
                <a:spcPct val="0"/>
              </a:spcAft>
              <a:defRPr sz="2100">
                <a:solidFill>
                  <a:schemeClr val="tx1"/>
                </a:solidFill>
                <a:latin typeface="Calibri" panose="020F0502020204030204" pitchFamily="34" charset="0"/>
              </a:defRPr>
            </a:lvl7pPr>
            <a:lvl8pPr marL="3429000" indent="-228600" defTabSz="1111250" fontAlgn="base">
              <a:spcBef>
                <a:spcPct val="0"/>
              </a:spcBef>
              <a:spcAft>
                <a:spcPct val="0"/>
              </a:spcAft>
              <a:defRPr sz="2100">
                <a:solidFill>
                  <a:schemeClr val="tx1"/>
                </a:solidFill>
                <a:latin typeface="Calibri" panose="020F0502020204030204" pitchFamily="34" charset="0"/>
              </a:defRPr>
            </a:lvl8pPr>
            <a:lvl9pPr marL="3886200" indent="-228600" defTabSz="1111250" fontAlgn="base">
              <a:spcBef>
                <a:spcPct val="0"/>
              </a:spcBef>
              <a:spcAft>
                <a:spcPct val="0"/>
              </a:spcAft>
              <a:defRPr sz="2100">
                <a:solidFill>
                  <a:schemeClr val="tx1"/>
                </a:solidFill>
                <a:latin typeface="Calibri" panose="020F0502020204030204" pitchFamily="34" charset="0"/>
              </a:defRPr>
            </a:lvl9pPr>
          </a:lstStyle>
          <a:p>
            <a:pPr marL="0" marR="0" lvl="0" indent="0" algn="r" defTabSz="1111250" rtl="0" eaLnBrk="1" fontAlgn="base" latinLnBrk="0" hangingPunct="1">
              <a:lnSpc>
                <a:spcPct val="100000"/>
              </a:lnSpc>
              <a:spcBef>
                <a:spcPct val="0"/>
              </a:spcBef>
              <a:spcAft>
                <a:spcPct val="0"/>
              </a:spcAft>
              <a:buClrTx/>
              <a:buSzTx/>
              <a:buFontTx/>
              <a:buNone/>
              <a:tabLst/>
              <a:defRPr/>
            </a:pPr>
            <a:fld id="{EA2879CE-B0BD-4881-A894-2880BC3010D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111125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34929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111250" fontAlgn="base">
              <a:spcBef>
                <a:spcPct val="0"/>
              </a:spcBef>
              <a:spcAft>
                <a:spcPct val="0"/>
              </a:spcAft>
              <a:defRPr sz="2100">
                <a:solidFill>
                  <a:schemeClr val="tx1"/>
                </a:solidFill>
                <a:latin typeface="Calibri" panose="020F0502020204030204" pitchFamily="34" charset="0"/>
              </a:defRPr>
            </a:lvl6pPr>
            <a:lvl7pPr marL="2971800" indent="-228600" defTabSz="1111250" fontAlgn="base">
              <a:spcBef>
                <a:spcPct val="0"/>
              </a:spcBef>
              <a:spcAft>
                <a:spcPct val="0"/>
              </a:spcAft>
              <a:defRPr sz="2100">
                <a:solidFill>
                  <a:schemeClr val="tx1"/>
                </a:solidFill>
                <a:latin typeface="Calibri" panose="020F0502020204030204" pitchFamily="34" charset="0"/>
              </a:defRPr>
            </a:lvl7pPr>
            <a:lvl8pPr marL="3429000" indent="-228600" defTabSz="1111250" fontAlgn="base">
              <a:spcBef>
                <a:spcPct val="0"/>
              </a:spcBef>
              <a:spcAft>
                <a:spcPct val="0"/>
              </a:spcAft>
              <a:defRPr sz="2100">
                <a:solidFill>
                  <a:schemeClr val="tx1"/>
                </a:solidFill>
                <a:latin typeface="Calibri" panose="020F0502020204030204" pitchFamily="34" charset="0"/>
              </a:defRPr>
            </a:lvl8pPr>
            <a:lvl9pPr marL="3886200" indent="-228600" defTabSz="1111250" fontAlgn="base">
              <a:spcBef>
                <a:spcPct val="0"/>
              </a:spcBef>
              <a:spcAft>
                <a:spcPct val="0"/>
              </a:spcAft>
              <a:defRPr sz="2100">
                <a:solidFill>
                  <a:schemeClr val="tx1"/>
                </a:solidFill>
                <a:latin typeface="Calibri" panose="020F0502020204030204" pitchFamily="34" charset="0"/>
              </a:defRPr>
            </a:lvl9pPr>
          </a:lstStyle>
          <a:p>
            <a:pPr marL="0" marR="0" lvl="0" indent="0" algn="r" defTabSz="1111250" rtl="0" eaLnBrk="1" fontAlgn="base" latinLnBrk="0" hangingPunct="1">
              <a:lnSpc>
                <a:spcPct val="100000"/>
              </a:lnSpc>
              <a:spcBef>
                <a:spcPct val="0"/>
              </a:spcBef>
              <a:spcAft>
                <a:spcPct val="0"/>
              </a:spcAft>
              <a:buClrTx/>
              <a:buSzTx/>
              <a:buFontTx/>
              <a:buNone/>
              <a:tabLst/>
              <a:defRPr/>
            </a:pPr>
            <a:fld id="{EA2879CE-B0BD-4881-A894-2880BC3010D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111125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43088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111250" fontAlgn="base">
              <a:spcBef>
                <a:spcPct val="0"/>
              </a:spcBef>
              <a:spcAft>
                <a:spcPct val="0"/>
              </a:spcAft>
              <a:defRPr sz="2100">
                <a:solidFill>
                  <a:schemeClr val="tx1"/>
                </a:solidFill>
                <a:latin typeface="Calibri" panose="020F0502020204030204" pitchFamily="34" charset="0"/>
              </a:defRPr>
            </a:lvl6pPr>
            <a:lvl7pPr marL="2971800" indent="-228600" defTabSz="1111250" fontAlgn="base">
              <a:spcBef>
                <a:spcPct val="0"/>
              </a:spcBef>
              <a:spcAft>
                <a:spcPct val="0"/>
              </a:spcAft>
              <a:defRPr sz="2100">
                <a:solidFill>
                  <a:schemeClr val="tx1"/>
                </a:solidFill>
                <a:latin typeface="Calibri" panose="020F0502020204030204" pitchFamily="34" charset="0"/>
              </a:defRPr>
            </a:lvl7pPr>
            <a:lvl8pPr marL="3429000" indent="-228600" defTabSz="1111250" fontAlgn="base">
              <a:spcBef>
                <a:spcPct val="0"/>
              </a:spcBef>
              <a:spcAft>
                <a:spcPct val="0"/>
              </a:spcAft>
              <a:defRPr sz="2100">
                <a:solidFill>
                  <a:schemeClr val="tx1"/>
                </a:solidFill>
                <a:latin typeface="Calibri" panose="020F0502020204030204" pitchFamily="34" charset="0"/>
              </a:defRPr>
            </a:lvl8pPr>
            <a:lvl9pPr marL="3886200" indent="-228600" defTabSz="1111250" fontAlgn="base">
              <a:spcBef>
                <a:spcPct val="0"/>
              </a:spcBef>
              <a:spcAft>
                <a:spcPct val="0"/>
              </a:spcAft>
              <a:defRPr sz="2100">
                <a:solidFill>
                  <a:schemeClr val="tx1"/>
                </a:solidFill>
                <a:latin typeface="Calibri" panose="020F0502020204030204" pitchFamily="34" charset="0"/>
              </a:defRPr>
            </a:lvl9pPr>
          </a:lstStyle>
          <a:p>
            <a:pPr marL="0" marR="0" lvl="0" indent="0" algn="r" defTabSz="1111250" rtl="0" eaLnBrk="1" fontAlgn="base" latinLnBrk="0" hangingPunct="1">
              <a:lnSpc>
                <a:spcPct val="100000"/>
              </a:lnSpc>
              <a:spcBef>
                <a:spcPct val="0"/>
              </a:spcBef>
              <a:spcAft>
                <a:spcPct val="0"/>
              </a:spcAft>
              <a:buClrTx/>
              <a:buSzTx/>
              <a:buFontTx/>
              <a:buNone/>
              <a:tabLst/>
              <a:defRPr/>
            </a:pPr>
            <a:fld id="{EA2879CE-B0BD-4881-A894-2880BC3010D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111125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17690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76204-9007-4ECB-B03F-6C750934B4BA}" type="slidenum">
              <a:rPr lang="en-US" smtClean="0"/>
              <a:t>16</a:t>
            </a:fld>
            <a:endParaRPr lang="en-US"/>
          </a:p>
        </p:txBody>
      </p:sp>
    </p:spTree>
    <p:extLst>
      <p:ext uri="{BB962C8B-B14F-4D97-AF65-F5344CB8AC3E}">
        <p14:creationId xmlns:p14="http://schemas.microsoft.com/office/powerpoint/2010/main" val="1012851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111250" fontAlgn="base">
              <a:spcBef>
                <a:spcPct val="0"/>
              </a:spcBef>
              <a:spcAft>
                <a:spcPct val="0"/>
              </a:spcAft>
              <a:defRPr sz="2100">
                <a:solidFill>
                  <a:schemeClr val="tx1"/>
                </a:solidFill>
                <a:latin typeface="Calibri" panose="020F0502020204030204" pitchFamily="34" charset="0"/>
              </a:defRPr>
            </a:lvl6pPr>
            <a:lvl7pPr marL="2971800" indent="-228600" defTabSz="1111250" fontAlgn="base">
              <a:spcBef>
                <a:spcPct val="0"/>
              </a:spcBef>
              <a:spcAft>
                <a:spcPct val="0"/>
              </a:spcAft>
              <a:defRPr sz="2100">
                <a:solidFill>
                  <a:schemeClr val="tx1"/>
                </a:solidFill>
                <a:latin typeface="Calibri" panose="020F0502020204030204" pitchFamily="34" charset="0"/>
              </a:defRPr>
            </a:lvl7pPr>
            <a:lvl8pPr marL="3429000" indent="-228600" defTabSz="1111250" fontAlgn="base">
              <a:spcBef>
                <a:spcPct val="0"/>
              </a:spcBef>
              <a:spcAft>
                <a:spcPct val="0"/>
              </a:spcAft>
              <a:defRPr sz="2100">
                <a:solidFill>
                  <a:schemeClr val="tx1"/>
                </a:solidFill>
                <a:latin typeface="Calibri" panose="020F0502020204030204" pitchFamily="34" charset="0"/>
              </a:defRPr>
            </a:lvl8pPr>
            <a:lvl9pPr marL="3886200" indent="-228600" defTabSz="1111250" fontAlgn="base">
              <a:spcBef>
                <a:spcPct val="0"/>
              </a:spcBef>
              <a:spcAft>
                <a:spcPct val="0"/>
              </a:spcAft>
              <a:defRPr sz="2100">
                <a:solidFill>
                  <a:schemeClr val="tx1"/>
                </a:solidFill>
                <a:latin typeface="Calibri" panose="020F0502020204030204" pitchFamily="34" charset="0"/>
              </a:defRPr>
            </a:lvl9pPr>
          </a:lstStyle>
          <a:p>
            <a:pPr marL="0" marR="0" lvl="0" indent="0" algn="r" defTabSz="1111250" rtl="0" eaLnBrk="1" fontAlgn="base" latinLnBrk="0" hangingPunct="1">
              <a:lnSpc>
                <a:spcPct val="100000"/>
              </a:lnSpc>
              <a:spcBef>
                <a:spcPct val="0"/>
              </a:spcBef>
              <a:spcAft>
                <a:spcPct val="0"/>
              </a:spcAft>
              <a:buClrTx/>
              <a:buSzTx/>
              <a:buFontTx/>
              <a:buNone/>
              <a:tabLst/>
              <a:defRPr/>
            </a:pPr>
            <a:fld id="{D1684AE7-DE6A-47F3-8738-49CD9EDB92D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111125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70336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111250" fontAlgn="base">
              <a:spcBef>
                <a:spcPct val="0"/>
              </a:spcBef>
              <a:spcAft>
                <a:spcPct val="0"/>
              </a:spcAft>
              <a:defRPr sz="2100">
                <a:solidFill>
                  <a:schemeClr val="tx1"/>
                </a:solidFill>
                <a:latin typeface="Calibri" panose="020F0502020204030204" pitchFamily="34" charset="0"/>
              </a:defRPr>
            </a:lvl6pPr>
            <a:lvl7pPr marL="2971800" indent="-228600" defTabSz="1111250" fontAlgn="base">
              <a:spcBef>
                <a:spcPct val="0"/>
              </a:spcBef>
              <a:spcAft>
                <a:spcPct val="0"/>
              </a:spcAft>
              <a:defRPr sz="2100">
                <a:solidFill>
                  <a:schemeClr val="tx1"/>
                </a:solidFill>
                <a:latin typeface="Calibri" panose="020F0502020204030204" pitchFamily="34" charset="0"/>
              </a:defRPr>
            </a:lvl7pPr>
            <a:lvl8pPr marL="3429000" indent="-228600" defTabSz="1111250" fontAlgn="base">
              <a:spcBef>
                <a:spcPct val="0"/>
              </a:spcBef>
              <a:spcAft>
                <a:spcPct val="0"/>
              </a:spcAft>
              <a:defRPr sz="2100">
                <a:solidFill>
                  <a:schemeClr val="tx1"/>
                </a:solidFill>
                <a:latin typeface="Calibri" panose="020F0502020204030204" pitchFamily="34" charset="0"/>
              </a:defRPr>
            </a:lvl8pPr>
            <a:lvl9pPr marL="3886200" indent="-228600" defTabSz="1111250" fontAlgn="base">
              <a:spcBef>
                <a:spcPct val="0"/>
              </a:spcBef>
              <a:spcAft>
                <a:spcPct val="0"/>
              </a:spcAft>
              <a:defRPr sz="2100">
                <a:solidFill>
                  <a:schemeClr val="tx1"/>
                </a:solidFill>
                <a:latin typeface="Calibri" panose="020F0502020204030204" pitchFamily="34" charset="0"/>
              </a:defRPr>
            </a:lvl9pPr>
          </a:lstStyle>
          <a:p>
            <a:pPr marL="0" marR="0" lvl="0" indent="0" algn="r" defTabSz="1111250" rtl="0" eaLnBrk="1" fontAlgn="base" latinLnBrk="0" hangingPunct="1">
              <a:lnSpc>
                <a:spcPct val="100000"/>
              </a:lnSpc>
              <a:spcBef>
                <a:spcPct val="0"/>
              </a:spcBef>
              <a:spcAft>
                <a:spcPct val="0"/>
              </a:spcAft>
              <a:buClrTx/>
              <a:buSzTx/>
              <a:buFontTx/>
              <a:buNone/>
              <a:tabLst/>
              <a:defRPr/>
            </a:pPr>
            <a:fld id="{BC748497-AD1B-4FEF-8006-F2D9DB940D28}"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111125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1949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111250" fontAlgn="base">
              <a:spcBef>
                <a:spcPct val="0"/>
              </a:spcBef>
              <a:spcAft>
                <a:spcPct val="0"/>
              </a:spcAft>
              <a:defRPr sz="2100">
                <a:solidFill>
                  <a:schemeClr val="tx1"/>
                </a:solidFill>
                <a:latin typeface="Calibri" panose="020F0502020204030204" pitchFamily="34" charset="0"/>
              </a:defRPr>
            </a:lvl6pPr>
            <a:lvl7pPr marL="2971800" indent="-228600" defTabSz="1111250" fontAlgn="base">
              <a:spcBef>
                <a:spcPct val="0"/>
              </a:spcBef>
              <a:spcAft>
                <a:spcPct val="0"/>
              </a:spcAft>
              <a:defRPr sz="2100">
                <a:solidFill>
                  <a:schemeClr val="tx1"/>
                </a:solidFill>
                <a:latin typeface="Calibri" panose="020F0502020204030204" pitchFamily="34" charset="0"/>
              </a:defRPr>
            </a:lvl7pPr>
            <a:lvl8pPr marL="3429000" indent="-228600" defTabSz="1111250" fontAlgn="base">
              <a:spcBef>
                <a:spcPct val="0"/>
              </a:spcBef>
              <a:spcAft>
                <a:spcPct val="0"/>
              </a:spcAft>
              <a:defRPr sz="2100">
                <a:solidFill>
                  <a:schemeClr val="tx1"/>
                </a:solidFill>
                <a:latin typeface="Calibri" panose="020F0502020204030204" pitchFamily="34" charset="0"/>
              </a:defRPr>
            </a:lvl8pPr>
            <a:lvl9pPr marL="3886200" indent="-228600" defTabSz="1111250" fontAlgn="base">
              <a:spcBef>
                <a:spcPct val="0"/>
              </a:spcBef>
              <a:spcAft>
                <a:spcPct val="0"/>
              </a:spcAft>
              <a:defRPr sz="2100">
                <a:solidFill>
                  <a:schemeClr val="tx1"/>
                </a:solidFill>
                <a:latin typeface="Calibri" panose="020F0502020204030204" pitchFamily="34" charset="0"/>
              </a:defRPr>
            </a:lvl9pPr>
          </a:lstStyle>
          <a:p>
            <a:pPr marL="0" marR="0" lvl="0" indent="0" algn="r" defTabSz="1111250" rtl="0" eaLnBrk="1" fontAlgn="base" latinLnBrk="0" hangingPunct="1">
              <a:lnSpc>
                <a:spcPct val="100000"/>
              </a:lnSpc>
              <a:spcBef>
                <a:spcPct val="0"/>
              </a:spcBef>
              <a:spcAft>
                <a:spcPct val="0"/>
              </a:spcAft>
              <a:buClrTx/>
              <a:buSzTx/>
              <a:buFontTx/>
              <a:buNone/>
              <a:tabLst/>
              <a:defRPr/>
            </a:pPr>
            <a:fld id="{EA2879CE-B0BD-4881-A894-2880BC3010D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111125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18782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9576204-9007-4ECB-B03F-6C750934B4BA}" type="slidenum">
              <a:rPr lang="en-US" smtClean="0"/>
              <a:t>21</a:t>
            </a:fld>
            <a:endParaRPr lang="en-US"/>
          </a:p>
        </p:txBody>
      </p:sp>
    </p:spTree>
    <p:extLst>
      <p:ext uri="{BB962C8B-B14F-4D97-AF65-F5344CB8AC3E}">
        <p14:creationId xmlns:p14="http://schemas.microsoft.com/office/powerpoint/2010/main" val="13956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dirty="0"/>
          </a:p>
        </p:txBody>
      </p:sp>
      <p:sp>
        <p:nvSpPr>
          <p:cNvPr id="4" name="Slide Number Placeholder 3"/>
          <p:cNvSpPr>
            <a:spLocks noGrp="1"/>
          </p:cNvSpPr>
          <p:nvPr>
            <p:ph type="sldNum" sz="quarter" idx="10"/>
          </p:nvPr>
        </p:nvSpPr>
        <p:spPr/>
        <p:txBody>
          <a:bodyPr/>
          <a:lstStyle/>
          <a:p>
            <a:fld id="{D6BC1D8B-C657-4926-B61F-401973133295}" type="slidenum">
              <a:rPr lang="en-CA" smtClean="0"/>
              <a:t>2</a:t>
            </a:fld>
            <a:endParaRPr lang="en-CA"/>
          </a:p>
        </p:txBody>
      </p:sp>
    </p:spTree>
    <p:extLst>
      <p:ext uri="{BB962C8B-B14F-4D97-AF65-F5344CB8AC3E}">
        <p14:creationId xmlns:p14="http://schemas.microsoft.com/office/powerpoint/2010/main" val="2501936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76204-9007-4ECB-B03F-6C750934B4BA}" type="slidenum">
              <a:rPr lang="en-US" smtClean="0"/>
              <a:t>23</a:t>
            </a:fld>
            <a:endParaRPr lang="en-US"/>
          </a:p>
        </p:txBody>
      </p:sp>
    </p:spTree>
    <p:extLst>
      <p:ext uri="{BB962C8B-B14F-4D97-AF65-F5344CB8AC3E}">
        <p14:creationId xmlns:p14="http://schemas.microsoft.com/office/powerpoint/2010/main" val="2915437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111250" fontAlgn="base">
              <a:spcBef>
                <a:spcPct val="0"/>
              </a:spcBef>
              <a:spcAft>
                <a:spcPct val="0"/>
              </a:spcAft>
              <a:defRPr sz="2100">
                <a:solidFill>
                  <a:schemeClr val="tx1"/>
                </a:solidFill>
                <a:latin typeface="Calibri" panose="020F0502020204030204" pitchFamily="34" charset="0"/>
              </a:defRPr>
            </a:lvl6pPr>
            <a:lvl7pPr marL="2971800" indent="-228600" defTabSz="1111250" fontAlgn="base">
              <a:spcBef>
                <a:spcPct val="0"/>
              </a:spcBef>
              <a:spcAft>
                <a:spcPct val="0"/>
              </a:spcAft>
              <a:defRPr sz="2100">
                <a:solidFill>
                  <a:schemeClr val="tx1"/>
                </a:solidFill>
                <a:latin typeface="Calibri" panose="020F0502020204030204" pitchFamily="34" charset="0"/>
              </a:defRPr>
            </a:lvl7pPr>
            <a:lvl8pPr marL="3429000" indent="-228600" defTabSz="1111250" fontAlgn="base">
              <a:spcBef>
                <a:spcPct val="0"/>
              </a:spcBef>
              <a:spcAft>
                <a:spcPct val="0"/>
              </a:spcAft>
              <a:defRPr sz="2100">
                <a:solidFill>
                  <a:schemeClr val="tx1"/>
                </a:solidFill>
                <a:latin typeface="Calibri" panose="020F0502020204030204" pitchFamily="34" charset="0"/>
              </a:defRPr>
            </a:lvl8pPr>
            <a:lvl9pPr marL="3886200" indent="-228600" defTabSz="1111250" fontAlgn="base">
              <a:spcBef>
                <a:spcPct val="0"/>
              </a:spcBef>
              <a:spcAft>
                <a:spcPct val="0"/>
              </a:spcAft>
              <a:defRPr sz="2100">
                <a:solidFill>
                  <a:schemeClr val="tx1"/>
                </a:solidFill>
                <a:latin typeface="Calibri" panose="020F0502020204030204" pitchFamily="34" charset="0"/>
              </a:defRPr>
            </a:lvl9pPr>
          </a:lstStyle>
          <a:p>
            <a:pPr marL="0" marR="0" lvl="0" indent="0" algn="r" defTabSz="1111250" rtl="0" eaLnBrk="1" fontAlgn="base" latinLnBrk="0" hangingPunct="1">
              <a:lnSpc>
                <a:spcPct val="100000"/>
              </a:lnSpc>
              <a:spcBef>
                <a:spcPct val="0"/>
              </a:spcBef>
              <a:spcAft>
                <a:spcPct val="0"/>
              </a:spcAft>
              <a:buClrTx/>
              <a:buSzTx/>
              <a:buFontTx/>
              <a:buNone/>
              <a:tabLst/>
              <a:defRPr/>
            </a:pPr>
            <a:fld id="{EA2879CE-B0BD-4881-A894-2880BC3010D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111125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04682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76204-9007-4ECB-B03F-6C750934B4BA}" type="slidenum">
              <a:rPr lang="en-US" smtClean="0"/>
              <a:t>25</a:t>
            </a:fld>
            <a:endParaRPr lang="en-US"/>
          </a:p>
        </p:txBody>
      </p:sp>
    </p:spTree>
    <p:extLst>
      <p:ext uri="{BB962C8B-B14F-4D97-AF65-F5344CB8AC3E}">
        <p14:creationId xmlns:p14="http://schemas.microsoft.com/office/powerpoint/2010/main" val="2756086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111250" fontAlgn="base">
              <a:spcBef>
                <a:spcPct val="0"/>
              </a:spcBef>
              <a:spcAft>
                <a:spcPct val="0"/>
              </a:spcAft>
              <a:defRPr sz="2100">
                <a:solidFill>
                  <a:schemeClr val="tx1"/>
                </a:solidFill>
                <a:latin typeface="Calibri" panose="020F0502020204030204" pitchFamily="34" charset="0"/>
              </a:defRPr>
            </a:lvl6pPr>
            <a:lvl7pPr marL="2971800" indent="-228600" defTabSz="1111250" fontAlgn="base">
              <a:spcBef>
                <a:spcPct val="0"/>
              </a:spcBef>
              <a:spcAft>
                <a:spcPct val="0"/>
              </a:spcAft>
              <a:defRPr sz="2100">
                <a:solidFill>
                  <a:schemeClr val="tx1"/>
                </a:solidFill>
                <a:latin typeface="Calibri" panose="020F0502020204030204" pitchFamily="34" charset="0"/>
              </a:defRPr>
            </a:lvl7pPr>
            <a:lvl8pPr marL="3429000" indent="-228600" defTabSz="1111250" fontAlgn="base">
              <a:spcBef>
                <a:spcPct val="0"/>
              </a:spcBef>
              <a:spcAft>
                <a:spcPct val="0"/>
              </a:spcAft>
              <a:defRPr sz="2100">
                <a:solidFill>
                  <a:schemeClr val="tx1"/>
                </a:solidFill>
                <a:latin typeface="Calibri" panose="020F0502020204030204" pitchFamily="34" charset="0"/>
              </a:defRPr>
            </a:lvl8pPr>
            <a:lvl9pPr marL="3886200" indent="-228600" defTabSz="1111250" fontAlgn="base">
              <a:spcBef>
                <a:spcPct val="0"/>
              </a:spcBef>
              <a:spcAft>
                <a:spcPct val="0"/>
              </a:spcAft>
              <a:defRPr sz="2100">
                <a:solidFill>
                  <a:schemeClr val="tx1"/>
                </a:solidFill>
                <a:latin typeface="Calibri" panose="020F0502020204030204" pitchFamily="34" charset="0"/>
              </a:defRPr>
            </a:lvl9pPr>
          </a:lstStyle>
          <a:p>
            <a:pPr marL="0" marR="0" lvl="0" indent="0" algn="r" defTabSz="1111250" rtl="0" eaLnBrk="1" fontAlgn="base" latinLnBrk="0" hangingPunct="1">
              <a:lnSpc>
                <a:spcPct val="100000"/>
              </a:lnSpc>
              <a:spcBef>
                <a:spcPct val="0"/>
              </a:spcBef>
              <a:spcAft>
                <a:spcPct val="0"/>
              </a:spcAft>
              <a:buClrTx/>
              <a:buSzTx/>
              <a:buFontTx/>
              <a:buNone/>
              <a:tabLst/>
              <a:defRPr/>
            </a:pPr>
            <a:fld id="{73998842-CB1A-447D-8152-79C45D29E210}"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111125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15819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111250" fontAlgn="base">
              <a:spcBef>
                <a:spcPct val="0"/>
              </a:spcBef>
              <a:spcAft>
                <a:spcPct val="0"/>
              </a:spcAft>
              <a:defRPr sz="2100">
                <a:solidFill>
                  <a:schemeClr val="tx1"/>
                </a:solidFill>
                <a:latin typeface="Calibri" panose="020F0502020204030204" pitchFamily="34" charset="0"/>
              </a:defRPr>
            </a:lvl6pPr>
            <a:lvl7pPr marL="2971800" indent="-228600" defTabSz="1111250" fontAlgn="base">
              <a:spcBef>
                <a:spcPct val="0"/>
              </a:spcBef>
              <a:spcAft>
                <a:spcPct val="0"/>
              </a:spcAft>
              <a:defRPr sz="2100">
                <a:solidFill>
                  <a:schemeClr val="tx1"/>
                </a:solidFill>
                <a:latin typeface="Calibri" panose="020F0502020204030204" pitchFamily="34" charset="0"/>
              </a:defRPr>
            </a:lvl7pPr>
            <a:lvl8pPr marL="3429000" indent="-228600" defTabSz="1111250" fontAlgn="base">
              <a:spcBef>
                <a:spcPct val="0"/>
              </a:spcBef>
              <a:spcAft>
                <a:spcPct val="0"/>
              </a:spcAft>
              <a:defRPr sz="2100">
                <a:solidFill>
                  <a:schemeClr val="tx1"/>
                </a:solidFill>
                <a:latin typeface="Calibri" panose="020F0502020204030204" pitchFamily="34" charset="0"/>
              </a:defRPr>
            </a:lvl8pPr>
            <a:lvl9pPr marL="3886200" indent="-228600" defTabSz="1111250" fontAlgn="base">
              <a:spcBef>
                <a:spcPct val="0"/>
              </a:spcBef>
              <a:spcAft>
                <a:spcPct val="0"/>
              </a:spcAft>
              <a:defRPr sz="2100">
                <a:solidFill>
                  <a:schemeClr val="tx1"/>
                </a:solidFill>
                <a:latin typeface="Calibri" panose="020F0502020204030204" pitchFamily="34" charset="0"/>
              </a:defRPr>
            </a:lvl9pPr>
          </a:lstStyle>
          <a:p>
            <a:pPr marL="0" marR="0" lvl="0" indent="0" algn="r" defTabSz="1111250" rtl="0" eaLnBrk="1" fontAlgn="base" latinLnBrk="0" hangingPunct="1">
              <a:lnSpc>
                <a:spcPct val="100000"/>
              </a:lnSpc>
              <a:spcBef>
                <a:spcPct val="0"/>
              </a:spcBef>
              <a:spcAft>
                <a:spcPct val="0"/>
              </a:spcAft>
              <a:buClrTx/>
              <a:buSzTx/>
              <a:buFontTx/>
              <a:buNone/>
              <a:tabLst/>
              <a:defRPr/>
            </a:pPr>
            <a:fld id="{887874B2-AA86-4E8F-AA8C-75DA65F56B2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111125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46483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111250" fontAlgn="base">
              <a:spcBef>
                <a:spcPct val="0"/>
              </a:spcBef>
              <a:spcAft>
                <a:spcPct val="0"/>
              </a:spcAft>
              <a:defRPr sz="2100">
                <a:solidFill>
                  <a:schemeClr val="tx1"/>
                </a:solidFill>
                <a:latin typeface="Calibri" panose="020F0502020204030204" pitchFamily="34" charset="0"/>
              </a:defRPr>
            </a:lvl6pPr>
            <a:lvl7pPr marL="2971800" indent="-228600" defTabSz="1111250" fontAlgn="base">
              <a:spcBef>
                <a:spcPct val="0"/>
              </a:spcBef>
              <a:spcAft>
                <a:spcPct val="0"/>
              </a:spcAft>
              <a:defRPr sz="2100">
                <a:solidFill>
                  <a:schemeClr val="tx1"/>
                </a:solidFill>
                <a:latin typeface="Calibri" panose="020F0502020204030204" pitchFamily="34" charset="0"/>
              </a:defRPr>
            </a:lvl7pPr>
            <a:lvl8pPr marL="3429000" indent="-228600" defTabSz="1111250" fontAlgn="base">
              <a:spcBef>
                <a:spcPct val="0"/>
              </a:spcBef>
              <a:spcAft>
                <a:spcPct val="0"/>
              </a:spcAft>
              <a:defRPr sz="2100">
                <a:solidFill>
                  <a:schemeClr val="tx1"/>
                </a:solidFill>
                <a:latin typeface="Calibri" panose="020F0502020204030204" pitchFamily="34" charset="0"/>
              </a:defRPr>
            </a:lvl8pPr>
            <a:lvl9pPr marL="3886200" indent="-228600" defTabSz="1111250" fontAlgn="base">
              <a:spcBef>
                <a:spcPct val="0"/>
              </a:spcBef>
              <a:spcAft>
                <a:spcPct val="0"/>
              </a:spcAft>
              <a:defRPr sz="2100">
                <a:solidFill>
                  <a:schemeClr val="tx1"/>
                </a:solidFill>
                <a:latin typeface="Calibri" panose="020F0502020204030204" pitchFamily="34" charset="0"/>
              </a:defRPr>
            </a:lvl9pPr>
          </a:lstStyle>
          <a:p>
            <a:pPr marL="0" marR="0" lvl="0" indent="0" algn="r" defTabSz="1111250" rtl="0" eaLnBrk="1" fontAlgn="base" latinLnBrk="0" hangingPunct="1">
              <a:lnSpc>
                <a:spcPct val="100000"/>
              </a:lnSpc>
              <a:spcBef>
                <a:spcPct val="0"/>
              </a:spcBef>
              <a:spcAft>
                <a:spcPct val="0"/>
              </a:spcAft>
              <a:buClrTx/>
              <a:buSzTx/>
              <a:buFontTx/>
              <a:buNone/>
              <a:tabLst/>
              <a:defRPr/>
            </a:pPr>
            <a:fld id="{4C191BB9-85A3-4C1D-AD26-0A27DEA3581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111125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57699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111250" fontAlgn="base">
              <a:spcBef>
                <a:spcPct val="0"/>
              </a:spcBef>
              <a:spcAft>
                <a:spcPct val="0"/>
              </a:spcAft>
              <a:defRPr sz="2100">
                <a:solidFill>
                  <a:schemeClr val="tx1"/>
                </a:solidFill>
                <a:latin typeface="Calibri" panose="020F0502020204030204" pitchFamily="34" charset="0"/>
              </a:defRPr>
            </a:lvl6pPr>
            <a:lvl7pPr marL="2971800" indent="-228600" defTabSz="1111250" fontAlgn="base">
              <a:spcBef>
                <a:spcPct val="0"/>
              </a:spcBef>
              <a:spcAft>
                <a:spcPct val="0"/>
              </a:spcAft>
              <a:defRPr sz="2100">
                <a:solidFill>
                  <a:schemeClr val="tx1"/>
                </a:solidFill>
                <a:latin typeface="Calibri" panose="020F0502020204030204" pitchFamily="34" charset="0"/>
              </a:defRPr>
            </a:lvl7pPr>
            <a:lvl8pPr marL="3429000" indent="-228600" defTabSz="1111250" fontAlgn="base">
              <a:spcBef>
                <a:spcPct val="0"/>
              </a:spcBef>
              <a:spcAft>
                <a:spcPct val="0"/>
              </a:spcAft>
              <a:defRPr sz="2100">
                <a:solidFill>
                  <a:schemeClr val="tx1"/>
                </a:solidFill>
                <a:latin typeface="Calibri" panose="020F0502020204030204" pitchFamily="34" charset="0"/>
              </a:defRPr>
            </a:lvl8pPr>
            <a:lvl9pPr marL="3886200" indent="-228600" defTabSz="1111250" fontAlgn="base">
              <a:spcBef>
                <a:spcPct val="0"/>
              </a:spcBef>
              <a:spcAft>
                <a:spcPct val="0"/>
              </a:spcAft>
              <a:defRPr sz="2100">
                <a:solidFill>
                  <a:schemeClr val="tx1"/>
                </a:solidFill>
                <a:latin typeface="Calibri" panose="020F0502020204030204" pitchFamily="34" charset="0"/>
              </a:defRPr>
            </a:lvl9pPr>
          </a:lstStyle>
          <a:p>
            <a:pPr marL="0" marR="0" lvl="0" indent="0" algn="r" defTabSz="1111250" rtl="0" eaLnBrk="1" fontAlgn="base" latinLnBrk="0" hangingPunct="1">
              <a:lnSpc>
                <a:spcPct val="100000"/>
              </a:lnSpc>
              <a:spcBef>
                <a:spcPct val="0"/>
              </a:spcBef>
              <a:spcAft>
                <a:spcPct val="0"/>
              </a:spcAft>
              <a:buClrTx/>
              <a:buSzTx/>
              <a:buFontTx/>
              <a:buNone/>
              <a:tabLst/>
              <a:defRPr/>
            </a:pPr>
            <a:fld id="{6D9CF34A-E36F-4A3D-8EDA-593E24E9D2A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111125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01608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76204-9007-4ECB-B03F-6C750934B4BA}" type="slidenum">
              <a:rPr lang="en-US" smtClean="0"/>
              <a:t>30</a:t>
            </a:fld>
            <a:endParaRPr lang="en-US"/>
          </a:p>
        </p:txBody>
      </p:sp>
    </p:spTree>
    <p:extLst>
      <p:ext uri="{BB962C8B-B14F-4D97-AF65-F5344CB8AC3E}">
        <p14:creationId xmlns:p14="http://schemas.microsoft.com/office/powerpoint/2010/main" val="1243378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111250" fontAlgn="base">
              <a:spcBef>
                <a:spcPct val="0"/>
              </a:spcBef>
              <a:spcAft>
                <a:spcPct val="0"/>
              </a:spcAft>
              <a:defRPr sz="2100">
                <a:solidFill>
                  <a:schemeClr val="tx1"/>
                </a:solidFill>
                <a:latin typeface="Calibri" panose="020F0502020204030204" pitchFamily="34" charset="0"/>
              </a:defRPr>
            </a:lvl6pPr>
            <a:lvl7pPr marL="2971800" indent="-228600" defTabSz="1111250" fontAlgn="base">
              <a:spcBef>
                <a:spcPct val="0"/>
              </a:spcBef>
              <a:spcAft>
                <a:spcPct val="0"/>
              </a:spcAft>
              <a:defRPr sz="2100">
                <a:solidFill>
                  <a:schemeClr val="tx1"/>
                </a:solidFill>
                <a:latin typeface="Calibri" panose="020F0502020204030204" pitchFamily="34" charset="0"/>
              </a:defRPr>
            </a:lvl7pPr>
            <a:lvl8pPr marL="3429000" indent="-228600" defTabSz="1111250" fontAlgn="base">
              <a:spcBef>
                <a:spcPct val="0"/>
              </a:spcBef>
              <a:spcAft>
                <a:spcPct val="0"/>
              </a:spcAft>
              <a:defRPr sz="2100">
                <a:solidFill>
                  <a:schemeClr val="tx1"/>
                </a:solidFill>
                <a:latin typeface="Calibri" panose="020F0502020204030204" pitchFamily="34" charset="0"/>
              </a:defRPr>
            </a:lvl8pPr>
            <a:lvl9pPr marL="3886200" indent="-228600" defTabSz="1111250" fontAlgn="base">
              <a:spcBef>
                <a:spcPct val="0"/>
              </a:spcBef>
              <a:spcAft>
                <a:spcPct val="0"/>
              </a:spcAft>
              <a:defRPr sz="2100">
                <a:solidFill>
                  <a:schemeClr val="tx1"/>
                </a:solidFill>
                <a:latin typeface="Calibri" panose="020F0502020204030204" pitchFamily="34" charset="0"/>
              </a:defRPr>
            </a:lvl9pPr>
          </a:lstStyle>
          <a:p>
            <a:pPr marL="0" marR="0" lvl="0" indent="0" algn="r" defTabSz="1111250" rtl="0" eaLnBrk="1" fontAlgn="base" latinLnBrk="0" hangingPunct="1">
              <a:lnSpc>
                <a:spcPct val="100000"/>
              </a:lnSpc>
              <a:spcBef>
                <a:spcPct val="0"/>
              </a:spcBef>
              <a:spcAft>
                <a:spcPct val="0"/>
              </a:spcAft>
              <a:buClrTx/>
              <a:buSzTx/>
              <a:buFontTx/>
              <a:buNone/>
              <a:tabLst/>
              <a:defRPr/>
            </a:pPr>
            <a:fld id="{EA2879CE-B0BD-4881-A894-2880BC3010D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111125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98950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76204-9007-4ECB-B03F-6C750934B4BA}" type="slidenum">
              <a:rPr lang="en-US" smtClean="0"/>
              <a:t>32</a:t>
            </a:fld>
            <a:endParaRPr lang="en-US"/>
          </a:p>
        </p:txBody>
      </p:sp>
    </p:spTree>
    <p:extLst>
      <p:ext uri="{BB962C8B-B14F-4D97-AF65-F5344CB8AC3E}">
        <p14:creationId xmlns:p14="http://schemas.microsoft.com/office/powerpoint/2010/main" val="102035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6BC1D8B-C657-4926-B61F-401973133295}" type="slidenum">
              <a:rPr lang="en-CA" smtClean="0"/>
              <a:t>3</a:t>
            </a:fld>
            <a:endParaRPr lang="en-CA"/>
          </a:p>
        </p:txBody>
      </p:sp>
    </p:spTree>
    <p:extLst>
      <p:ext uri="{BB962C8B-B14F-4D97-AF65-F5344CB8AC3E}">
        <p14:creationId xmlns:p14="http://schemas.microsoft.com/office/powerpoint/2010/main" val="6784837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76204-9007-4ECB-B03F-6C750934B4BA}" type="slidenum">
              <a:rPr lang="en-US" smtClean="0"/>
              <a:t>33</a:t>
            </a:fld>
            <a:endParaRPr lang="en-US"/>
          </a:p>
        </p:txBody>
      </p:sp>
    </p:spTree>
    <p:extLst>
      <p:ext uri="{BB962C8B-B14F-4D97-AF65-F5344CB8AC3E}">
        <p14:creationId xmlns:p14="http://schemas.microsoft.com/office/powerpoint/2010/main" val="2394182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9576204-9007-4ECB-B03F-6C750934B4BA}" type="slidenum">
              <a:rPr lang="en-US" smtClean="0"/>
              <a:t>34</a:t>
            </a:fld>
            <a:endParaRPr lang="en-US"/>
          </a:p>
        </p:txBody>
      </p:sp>
    </p:spTree>
    <p:extLst>
      <p:ext uri="{BB962C8B-B14F-4D97-AF65-F5344CB8AC3E}">
        <p14:creationId xmlns:p14="http://schemas.microsoft.com/office/powerpoint/2010/main" val="35520930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76204-9007-4ECB-B03F-6C750934B4BA}" type="slidenum">
              <a:rPr lang="en-US" smtClean="0"/>
              <a:t>35</a:t>
            </a:fld>
            <a:endParaRPr lang="en-US"/>
          </a:p>
        </p:txBody>
      </p:sp>
    </p:spTree>
    <p:extLst>
      <p:ext uri="{BB962C8B-B14F-4D97-AF65-F5344CB8AC3E}">
        <p14:creationId xmlns:p14="http://schemas.microsoft.com/office/powerpoint/2010/main" val="36725589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76204-9007-4ECB-B03F-6C750934B4BA}" type="slidenum">
              <a:rPr lang="en-US" smtClean="0"/>
              <a:t>36</a:t>
            </a:fld>
            <a:endParaRPr lang="en-US"/>
          </a:p>
        </p:txBody>
      </p:sp>
    </p:spTree>
    <p:extLst>
      <p:ext uri="{BB962C8B-B14F-4D97-AF65-F5344CB8AC3E}">
        <p14:creationId xmlns:p14="http://schemas.microsoft.com/office/powerpoint/2010/main" val="1489510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D6BC1D8B-C657-4926-B61F-401973133295}" type="slidenum">
              <a:rPr lang="en-CA" smtClean="0"/>
              <a:t>4</a:t>
            </a:fld>
            <a:endParaRPr lang="en-CA"/>
          </a:p>
        </p:txBody>
      </p:sp>
    </p:spTree>
    <p:extLst>
      <p:ext uri="{BB962C8B-B14F-4D97-AF65-F5344CB8AC3E}">
        <p14:creationId xmlns:p14="http://schemas.microsoft.com/office/powerpoint/2010/main" val="1317140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6BC1D8B-C657-4926-B61F-401973133295}" type="slidenum">
              <a:rPr lang="en-CA" smtClean="0"/>
              <a:t>5</a:t>
            </a:fld>
            <a:endParaRPr lang="en-CA"/>
          </a:p>
        </p:txBody>
      </p:sp>
    </p:spTree>
    <p:extLst>
      <p:ext uri="{BB962C8B-B14F-4D97-AF65-F5344CB8AC3E}">
        <p14:creationId xmlns:p14="http://schemas.microsoft.com/office/powerpoint/2010/main" val="4277332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6BC1D8B-C657-4926-B61F-401973133295}" type="slidenum">
              <a:rPr lang="en-CA" smtClean="0"/>
              <a:t>6</a:t>
            </a:fld>
            <a:endParaRPr lang="en-CA"/>
          </a:p>
        </p:txBody>
      </p:sp>
    </p:spTree>
    <p:extLst>
      <p:ext uri="{BB962C8B-B14F-4D97-AF65-F5344CB8AC3E}">
        <p14:creationId xmlns:p14="http://schemas.microsoft.com/office/powerpoint/2010/main" val="3580756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76204-9007-4ECB-B03F-6C750934B4BA}" type="slidenum">
              <a:rPr lang="en-US" smtClean="0"/>
              <a:t>7</a:t>
            </a:fld>
            <a:endParaRPr lang="en-US"/>
          </a:p>
        </p:txBody>
      </p:sp>
    </p:spTree>
    <p:extLst>
      <p:ext uri="{BB962C8B-B14F-4D97-AF65-F5344CB8AC3E}">
        <p14:creationId xmlns:p14="http://schemas.microsoft.com/office/powerpoint/2010/main" val="967798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76204-9007-4ECB-B03F-6C750934B4BA}" type="slidenum">
              <a:rPr lang="en-US" smtClean="0"/>
              <a:t>8</a:t>
            </a:fld>
            <a:endParaRPr lang="en-US"/>
          </a:p>
        </p:txBody>
      </p:sp>
    </p:spTree>
    <p:extLst>
      <p:ext uri="{BB962C8B-B14F-4D97-AF65-F5344CB8AC3E}">
        <p14:creationId xmlns:p14="http://schemas.microsoft.com/office/powerpoint/2010/main" val="3441737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9576204-9007-4ECB-B03F-6C750934B4BA}" type="slidenum">
              <a:rPr lang="en-US" smtClean="0"/>
              <a:t>9</a:t>
            </a:fld>
            <a:endParaRPr lang="en-US"/>
          </a:p>
        </p:txBody>
      </p:sp>
    </p:spTree>
    <p:extLst>
      <p:ext uri="{BB962C8B-B14F-4D97-AF65-F5344CB8AC3E}">
        <p14:creationId xmlns:p14="http://schemas.microsoft.com/office/powerpoint/2010/main" val="3875375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a:solidFill>
            <a:schemeClr val="tx2">
              <a:lumMod val="10000"/>
              <a:lumOff val="90000"/>
            </a:schemeClr>
          </a:solidFill>
        </p:spPr>
        <p:txBody>
          <a:bodyPr/>
          <a:lstStyle>
            <a:lvl1pPr>
              <a:defRPr>
                <a:solidFill>
                  <a:schemeClr val="tx1">
                    <a:lumMod val="65000"/>
                    <a:lumOff val="35000"/>
                  </a:schemeClr>
                </a:solidFill>
              </a:defRPr>
            </a:lvl1pPr>
          </a:lstStyle>
          <a:p>
            <a:endParaRPr lang="en-CA"/>
          </a:p>
        </p:txBody>
      </p:sp>
      <p:sp>
        <p:nvSpPr>
          <p:cNvPr id="3" name="Subtitle 2"/>
          <p:cNvSpPr>
            <a:spLocks noGrp="1"/>
          </p:cNvSpPr>
          <p:nvPr>
            <p:ph type="subTitle" idx="1"/>
          </p:nvPr>
        </p:nvSpPr>
        <p:spPr>
          <a:xfrm>
            <a:off x="0" y="3657600"/>
            <a:ext cx="8039100" cy="838200"/>
          </a:xfrm>
          <a:solidFill>
            <a:schemeClr val="accent1">
              <a:lumMod val="50000"/>
              <a:alpha val="64000"/>
            </a:schemeClr>
          </a:solidFill>
        </p:spPr>
        <p:txBody>
          <a:bodyPr lIns="914400" anchor="ctr" anchorCtr="0">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CA" dirty="0"/>
          </a:p>
        </p:txBody>
      </p:sp>
      <p:sp>
        <p:nvSpPr>
          <p:cNvPr id="2" name="Title 1"/>
          <p:cNvSpPr>
            <a:spLocks noGrp="1"/>
          </p:cNvSpPr>
          <p:nvPr>
            <p:ph type="ctrTitle"/>
          </p:nvPr>
        </p:nvSpPr>
        <p:spPr>
          <a:xfrm>
            <a:off x="0" y="1981200"/>
            <a:ext cx="9982200" cy="1676400"/>
          </a:xfrm>
          <a:solidFill>
            <a:schemeClr val="accent1">
              <a:alpha val="64000"/>
            </a:schemeClr>
          </a:solidFill>
          <a:ln w="12700">
            <a:solidFill>
              <a:schemeClr val="bg1"/>
            </a:solidFill>
          </a:ln>
        </p:spPr>
        <p:txBody>
          <a:bodyPr lIns="914400" anchor="ctr" anchorCtr="0"/>
          <a:lstStyle>
            <a:lvl1pPr algn="l">
              <a:defRPr sz="4800"/>
            </a:lvl1pPr>
          </a:lstStyle>
          <a:p>
            <a:r>
              <a:rPr lang="en-US" dirty="0" smtClean="0"/>
              <a:t>Click to edit Master title style</a:t>
            </a:r>
            <a:endParaRPr lang="en-CA" dirty="0"/>
          </a:p>
        </p:txBody>
      </p:sp>
      <p:sp>
        <p:nvSpPr>
          <p:cNvPr id="5" name="Text Placeholder 4"/>
          <p:cNvSpPr>
            <a:spLocks noGrp="1"/>
          </p:cNvSpPr>
          <p:nvPr>
            <p:ph type="body" sz="quarter" idx="11" hasCustomPrompt="1"/>
          </p:nvPr>
        </p:nvSpPr>
        <p:spPr>
          <a:xfrm>
            <a:off x="0" y="4495800"/>
            <a:ext cx="4191000" cy="558800"/>
          </a:xfrm>
          <a:solidFill>
            <a:schemeClr val="tx1">
              <a:alpha val="76000"/>
            </a:schemeClr>
          </a:solidFill>
        </p:spPr>
        <p:txBody>
          <a:bodyPr lIns="914400">
            <a:noAutofit/>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date style</a:t>
            </a:r>
            <a:endParaRPr lang="en-CA" dirty="0"/>
          </a:p>
        </p:txBody>
      </p:sp>
    </p:spTree>
    <p:extLst>
      <p:ext uri="{BB962C8B-B14F-4D97-AF65-F5344CB8AC3E}">
        <p14:creationId xmlns:p14="http://schemas.microsoft.com/office/powerpoint/2010/main" val="11203455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12192000" cy="6858000"/>
          </a:xfrm>
          <a:solidFill>
            <a:schemeClr val="tx2">
              <a:lumMod val="10000"/>
              <a:lumOff val="90000"/>
            </a:schemeClr>
          </a:solidFill>
        </p:spPr>
        <p:txBody>
          <a:bodyPr/>
          <a:lstStyle/>
          <a:p>
            <a:endParaRPr lang="en-CA"/>
          </a:p>
        </p:txBody>
      </p:sp>
      <p:sp>
        <p:nvSpPr>
          <p:cNvPr id="2" name="Title 1"/>
          <p:cNvSpPr>
            <a:spLocks noGrp="1"/>
          </p:cNvSpPr>
          <p:nvPr>
            <p:ph type="title"/>
          </p:nvPr>
        </p:nvSpPr>
        <p:spPr>
          <a:xfrm>
            <a:off x="0" y="4419600"/>
            <a:ext cx="9982200" cy="914400"/>
          </a:xfrm>
          <a:solidFill>
            <a:schemeClr val="tx1">
              <a:alpha val="64000"/>
            </a:schemeClr>
          </a:solidFill>
        </p:spPr>
        <p:txBody>
          <a:bodyPr lIns="914400"/>
          <a:lstStyle>
            <a:lvl1pPr>
              <a:defRPr sz="2000">
                <a:latin typeface="+mn-lt"/>
              </a:defRPr>
            </a:lvl1pPr>
          </a:lstStyle>
          <a:p>
            <a:r>
              <a:rPr lang="en-US" dirty="0" smtClean="0"/>
              <a:t>Click to edit Master title style</a:t>
            </a:r>
            <a:endParaRPr lang="en-CA" dirty="0"/>
          </a:p>
        </p:txBody>
      </p:sp>
      <p:sp>
        <p:nvSpPr>
          <p:cNvPr id="3" name="Footer Placeholder 2"/>
          <p:cNvSpPr>
            <a:spLocks noGrp="1"/>
          </p:cNvSpPr>
          <p:nvPr>
            <p:ph type="ftr" sz="quarter" idx="10"/>
          </p:nvPr>
        </p:nvSpPr>
        <p:spPr/>
        <p:txBody>
          <a:bodyPr/>
          <a:lstStyle>
            <a:lvl1pPr>
              <a:defRPr>
                <a:solidFill>
                  <a:schemeClr val="bg1">
                    <a:lumMod val="85000"/>
                  </a:schemeClr>
                </a:solidFill>
              </a:defRPr>
            </a:lvl1pPr>
          </a:lstStyle>
          <a:p>
            <a:r>
              <a:rPr lang="en-CA" smtClean="0"/>
              <a:t>City of Yellowknife - Zoning Bylaw Repeal and Replacement</a:t>
            </a:r>
            <a:endParaRPr lang="en-CA" dirty="0"/>
          </a:p>
        </p:txBody>
      </p:sp>
    </p:spTree>
    <p:extLst>
      <p:ext uri="{BB962C8B-B14F-4D97-AF65-F5344CB8AC3E}">
        <p14:creationId xmlns:p14="http://schemas.microsoft.com/office/powerpoint/2010/main" val="10294475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12192000" cy="6858000"/>
          </a:xfrm>
          <a:solidFill>
            <a:schemeClr val="tx2">
              <a:lumMod val="10000"/>
              <a:lumOff val="90000"/>
            </a:schemeClr>
          </a:solidFill>
        </p:spPr>
        <p:txBody>
          <a:bodyPr/>
          <a:lstStyle/>
          <a:p>
            <a:endParaRPr lang="en-CA"/>
          </a:p>
        </p:txBody>
      </p:sp>
      <p:sp>
        <p:nvSpPr>
          <p:cNvPr id="3" name="Footer Placeholder 2"/>
          <p:cNvSpPr>
            <a:spLocks noGrp="1"/>
          </p:cNvSpPr>
          <p:nvPr>
            <p:ph type="ftr" sz="quarter" idx="10"/>
          </p:nvPr>
        </p:nvSpPr>
        <p:spPr/>
        <p:txBody>
          <a:bodyPr/>
          <a:lstStyle/>
          <a:p>
            <a:r>
              <a:rPr lang="en-CA" smtClean="0"/>
              <a:t>City of Yellowknife - Zoning Bylaw Repeal and Replacement</a:t>
            </a:r>
            <a:endParaRPr lang="en-CA" dirty="0"/>
          </a:p>
        </p:txBody>
      </p:sp>
      <p:sp>
        <p:nvSpPr>
          <p:cNvPr id="7" name="Content Placeholder 6"/>
          <p:cNvSpPr>
            <a:spLocks noGrp="1"/>
          </p:cNvSpPr>
          <p:nvPr>
            <p:ph sz="quarter" idx="12"/>
          </p:nvPr>
        </p:nvSpPr>
        <p:spPr>
          <a:xfrm>
            <a:off x="228600" y="228600"/>
            <a:ext cx="117348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8" name="Title 7"/>
          <p:cNvSpPr>
            <a:spLocks noGrp="1"/>
          </p:cNvSpPr>
          <p:nvPr>
            <p:ph type="title"/>
          </p:nvPr>
        </p:nvSpPr>
        <p:spPr>
          <a:xfrm>
            <a:off x="0" y="5334000"/>
            <a:ext cx="6096000" cy="838200"/>
          </a:xfrm>
          <a:solidFill>
            <a:schemeClr val="tx1">
              <a:alpha val="64000"/>
            </a:schemeClr>
          </a:solidFill>
        </p:spPr>
        <p:txBody>
          <a:bodyPr/>
          <a:lstStyle>
            <a:lvl1pPr>
              <a:defRPr sz="2000"/>
            </a:lvl1pPr>
          </a:lstStyle>
          <a:p>
            <a:r>
              <a:rPr lang="en-US" smtClean="0"/>
              <a:t>Click to edit Master title style</a:t>
            </a:r>
            <a:endParaRPr lang="en-CA"/>
          </a:p>
        </p:txBody>
      </p:sp>
    </p:spTree>
    <p:extLst>
      <p:ext uri="{BB962C8B-B14F-4D97-AF65-F5344CB8AC3E}">
        <p14:creationId xmlns:p14="http://schemas.microsoft.com/office/powerpoint/2010/main" val="3167732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6" name="Footer Placeholder 5"/>
          <p:cNvSpPr>
            <a:spLocks noGrp="1"/>
          </p:cNvSpPr>
          <p:nvPr>
            <p:ph type="ftr" sz="quarter" idx="10"/>
          </p:nvPr>
        </p:nvSpPr>
        <p:spPr/>
        <p:txBody>
          <a:bodyPr/>
          <a:lstStyle/>
          <a:p>
            <a:r>
              <a:rPr lang="en-CA" smtClean="0"/>
              <a:t>City of Yellowknife - Zoning Bylaw Repeal and Replacement</a:t>
            </a:r>
            <a:endParaRPr lang="en-CA" dirty="0"/>
          </a:p>
        </p:txBody>
      </p:sp>
    </p:spTree>
    <p:extLst>
      <p:ext uri="{BB962C8B-B14F-4D97-AF65-F5344CB8AC3E}">
        <p14:creationId xmlns:p14="http://schemas.microsoft.com/office/powerpoint/2010/main" val="1163879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CA" smtClean="0"/>
              <a:t>City of Yellowknife - Zoning Bylaw Repeal and Replacement</a:t>
            </a:r>
            <a:endParaRPr lang="en-CA" dirty="0"/>
          </a:p>
        </p:txBody>
      </p:sp>
    </p:spTree>
    <p:extLst>
      <p:ext uri="{BB962C8B-B14F-4D97-AF65-F5344CB8AC3E}">
        <p14:creationId xmlns:p14="http://schemas.microsoft.com/office/powerpoint/2010/main" val="17809407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Frame Imag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12192000" cy="6858000"/>
          </a:xfrm>
          <a:solidFill>
            <a:schemeClr val="tx2">
              <a:lumMod val="10000"/>
              <a:lumOff val="90000"/>
            </a:schemeClr>
          </a:solidFill>
        </p:spPr>
        <p:txBody>
          <a:bodyPr/>
          <a:lstStyle/>
          <a:p>
            <a:endParaRPr lang="en-CA"/>
          </a:p>
        </p:txBody>
      </p:sp>
      <p:sp>
        <p:nvSpPr>
          <p:cNvPr id="3" name="Footer Placeholder 2"/>
          <p:cNvSpPr>
            <a:spLocks noGrp="1"/>
          </p:cNvSpPr>
          <p:nvPr>
            <p:ph type="ftr" sz="quarter" idx="10"/>
          </p:nvPr>
        </p:nvSpPr>
        <p:spPr/>
        <p:txBody>
          <a:bodyPr/>
          <a:lstStyle>
            <a:lvl1pPr>
              <a:defRPr>
                <a:solidFill>
                  <a:schemeClr val="bg1">
                    <a:lumMod val="85000"/>
                  </a:schemeClr>
                </a:solidFill>
              </a:defRPr>
            </a:lvl1pPr>
          </a:lstStyle>
          <a:p>
            <a:r>
              <a:rPr lang="en-CA" smtClean="0"/>
              <a:t>City of Yellowknife - Zoning Bylaw Repeal and Replacement</a:t>
            </a:r>
            <a:endParaRPr lang="en-CA" dirty="0"/>
          </a:p>
        </p:txBody>
      </p:sp>
    </p:spTree>
    <p:extLst>
      <p:ext uri="{BB962C8B-B14F-4D97-AF65-F5344CB8AC3E}">
        <p14:creationId xmlns:p14="http://schemas.microsoft.com/office/powerpoint/2010/main" val="616263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nimated Photo Albu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Footer Placeholder 2"/>
          <p:cNvSpPr>
            <a:spLocks noGrp="1"/>
          </p:cNvSpPr>
          <p:nvPr>
            <p:ph type="ftr" sz="quarter" idx="10"/>
          </p:nvPr>
        </p:nvSpPr>
        <p:spPr/>
        <p:txBody>
          <a:bodyPr/>
          <a:lstStyle/>
          <a:p>
            <a:r>
              <a:rPr lang="en-CA" smtClean="0"/>
              <a:t>City of Yellowknife - Zoning Bylaw Repeal and Replacement</a:t>
            </a:r>
            <a:endParaRPr lang="en-CA" dirty="0"/>
          </a:p>
        </p:txBody>
      </p:sp>
      <p:sp>
        <p:nvSpPr>
          <p:cNvPr id="5" name="Picture Placeholder 1"/>
          <p:cNvSpPr>
            <a:spLocks noGrp="1"/>
          </p:cNvSpPr>
          <p:nvPr>
            <p:ph type="pic" sz="quarter" idx="11"/>
          </p:nvPr>
        </p:nvSpPr>
        <p:spPr>
          <a:xfrm>
            <a:off x="228600" y="1142999"/>
            <a:ext cx="5791200" cy="3286125"/>
          </a:xfrm>
        </p:spPr>
        <p:txBody>
          <a:bodyPr/>
          <a:lstStyle/>
          <a:p>
            <a:endParaRPr lang="en-CA"/>
          </a:p>
        </p:txBody>
      </p:sp>
      <p:sp>
        <p:nvSpPr>
          <p:cNvPr id="8" name="Picture Placeholder 2"/>
          <p:cNvSpPr>
            <a:spLocks noGrp="1"/>
          </p:cNvSpPr>
          <p:nvPr>
            <p:ph type="pic" sz="quarter" idx="14"/>
          </p:nvPr>
        </p:nvSpPr>
        <p:spPr>
          <a:xfrm>
            <a:off x="228601" y="4495800"/>
            <a:ext cx="1866900" cy="1676400"/>
          </a:xfrm>
        </p:spPr>
        <p:txBody>
          <a:bodyPr/>
          <a:lstStyle/>
          <a:p>
            <a:endParaRPr lang="en-CA" dirty="0"/>
          </a:p>
        </p:txBody>
      </p:sp>
      <p:sp>
        <p:nvSpPr>
          <p:cNvPr id="6" name="Picture Placeholder 3"/>
          <p:cNvSpPr>
            <a:spLocks noGrp="1"/>
          </p:cNvSpPr>
          <p:nvPr>
            <p:ph type="pic" sz="quarter" idx="12"/>
          </p:nvPr>
        </p:nvSpPr>
        <p:spPr>
          <a:xfrm>
            <a:off x="6096000" y="1143000"/>
            <a:ext cx="3819525" cy="2447925"/>
          </a:xfrm>
        </p:spPr>
        <p:txBody>
          <a:bodyPr/>
          <a:lstStyle/>
          <a:p>
            <a:endParaRPr lang="en-CA"/>
          </a:p>
        </p:txBody>
      </p:sp>
      <p:sp>
        <p:nvSpPr>
          <p:cNvPr id="10" name="Picture Placeholder 4"/>
          <p:cNvSpPr>
            <a:spLocks noGrp="1"/>
          </p:cNvSpPr>
          <p:nvPr>
            <p:ph type="pic" sz="quarter" idx="16"/>
          </p:nvPr>
        </p:nvSpPr>
        <p:spPr>
          <a:xfrm>
            <a:off x="6096000" y="3657600"/>
            <a:ext cx="2886075" cy="2514600"/>
          </a:xfrm>
        </p:spPr>
        <p:txBody>
          <a:bodyPr/>
          <a:lstStyle/>
          <a:p>
            <a:endParaRPr lang="en-CA"/>
          </a:p>
        </p:txBody>
      </p:sp>
      <p:sp>
        <p:nvSpPr>
          <p:cNvPr id="9" name="Picture Placeholder 5"/>
          <p:cNvSpPr>
            <a:spLocks noGrp="1"/>
          </p:cNvSpPr>
          <p:nvPr>
            <p:ph type="pic" sz="quarter" idx="15"/>
          </p:nvPr>
        </p:nvSpPr>
        <p:spPr>
          <a:xfrm>
            <a:off x="2171701" y="4495800"/>
            <a:ext cx="3848100" cy="1676400"/>
          </a:xfrm>
        </p:spPr>
        <p:txBody>
          <a:bodyPr/>
          <a:lstStyle/>
          <a:p>
            <a:endParaRPr lang="en-CA"/>
          </a:p>
        </p:txBody>
      </p:sp>
      <p:sp>
        <p:nvSpPr>
          <p:cNvPr id="7" name="Picture Placeholder 6"/>
          <p:cNvSpPr>
            <a:spLocks noGrp="1"/>
          </p:cNvSpPr>
          <p:nvPr>
            <p:ph type="pic" sz="quarter" idx="13"/>
          </p:nvPr>
        </p:nvSpPr>
        <p:spPr>
          <a:xfrm>
            <a:off x="9991725" y="1142999"/>
            <a:ext cx="1971675" cy="2447925"/>
          </a:xfrm>
        </p:spPr>
        <p:txBody>
          <a:bodyPr/>
          <a:lstStyle/>
          <a:p>
            <a:endParaRPr lang="en-CA"/>
          </a:p>
        </p:txBody>
      </p:sp>
      <p:sp>
        <p:nvSpPr>
          <p:cNvPr id="11" name="Picture Placeholder 7"/>
          <p:cNvSpPr>
            <a:spLocks noGrp="1"/>
          </p:cNvSpPr>
          <p:nvPr>
            <p:ph type="pic" sz="quarter" idx="17"/>
          </p:nvPr>
        </p:nvSpPr>
        <p:spPr>
          <a:xfrm>
            <a:off x="9058275" y="3657600"/>
            <a:ext cx="2905126" cy="2514600"/>
          </a:xfrm>
        </p:spPr>
        <p:txBody>
          <a:bodyPr/>
          <a:lstStyle/>
          <a:p>
            <a:endParaRPr lang="en-CA"/>
          </a:p>
        </p:txBody>
      </p:sp>
    </p:spTree>
    <p:extLst>
      <p:ext uri="{BB962C8B-B14F-4D97-AF65-F5344CB8AC3E}">
        <p14:creationId xmlns:p14="http://schemas.microsoft.com/office/powerpoint/2010/main" val="3973863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par>
                          <p:cTn id="8" fill="hold">
                            <p:stCondLst>
                              <p:cond delay="25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childTnLst>
                                </p:cTn>
                              </p:par>
                            </p:childTnLst>
                          </p:cTn>
                        </p:par>
                        <p:par>
                          <p:cTn id="12" fill="hold">
                            <p:stCondLst>
                              <p:cond delay="5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6"/>
                                        </p:tgtEl>
                                        <p:attrNameLst>
                                          <p:attrName>style.visibility</p:attrName>
                                        </p:attrNameLst>
                                      </p:cBhvr>
                                      <p:to>
                                        <p:strVal val="visible"/>
                                      </p:to>
                                    </p:set>
                                    <p:animEffect transition="in" filter="fade">
                                      <p:cBhvr>
                                        <p:cTn id="15" dur="250"/>
                                        <p:tgtEl>
                                          <p:spTgt spid="6"/>
                                        </p:tgtEl>
                                      </p:cBhvr>
                                    </p:animEffect>
                                  </p:childTnLst>
                                </p:cTn>
                              </p:par>
                            </p:childTnLst>
                          </p:cTn>
                        </p:par>
                        <p:par>
                          <p:cTn id="16" fill="hold">
                            <p:stCondLst>
                              <p:cond delay="75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50"/>
                                        <p:tgtEl>
                                          <p:spTgt spid="10"/>
                                        </p:tgtEl>
                                      </p:cBhvr>
                                    </p:animEffect>
                                  </p:childTnLst>
                                </p:cTn>
                              </p:par>
                            </p:childTnLst>
                          </p:cTn>
                        </p:par>
                        <p:par>
                          <p:cTn id="20" fill="hold">
                            <p:stCondLst>
                              <p:cond delay="1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childTnLst>
                                </p:cTn>
                              </p:par>
                            </p:childTnLst>
                          </p:cTn>
                        </p:par>
                        <p:par>
                          <p:cTn id="24" fill="hold">
                            <p:stCondLst>
                              <p:cond delay="125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7"/>
                                        </p:tgtEl>
                                        <p:attrNameLst>
                                          <p:attrName>style.visibility</p:attrName>
                                        </p:attrNameLst>
                                      </p:cBhvr>
                                      <p:to>
                                        <p:strVal val="visible"/>
                                      </p:to>
                                    </p:set>
                                    <p:animEffect transition="in" filter="fade">
                                      <p:cBhvr>
                                        <p:cTn id="27" dur="250"/>
                                        <p:tgtEl>
                                          <p:spTgt spid="7"/>
                                        </p:tgtEl>
                                      </p:cBhvr>
                                    </p:animEffect>
                                  </p:childTnLst>
                                </p:cTn>
                              </p:par>
                            </p:childTnLst>
                          </p:cTn>
                        </p:par>
                        <p:par>
                          <p:cTn id="28" fill="hold">
                            <p:stCondLst>
                              <p:cond delay="1500"/>
                            </p:stCondLst>
                            <p:childTnLst>
                              <p:par>
                                <p:cTn id="29" presetID="10" presetClass="entr" presetSubtype="0" fill="hold" grpId="0" nodeType="afterEffect" nodePh="1">
                                  <p:stCondLst>
                                    <p:cond delay="0"/>
                                  </p:stCondLst>
                                  <p:endCondLst>
                                    <p:cond evt="begin" delay="0">
                                      <p:tn val="29"/>
                                    </p:cond>
                                  </p:end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P spid="10" grpId="0"/>
      <p:bldP spid="9" grpId="0"/>
      <p:bldP spid="7" grpId="0"/>
      <p:bldP spid="11"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4114801" cy="1752600"/>
          </a:xfrm>
        </p:spPr>
        <p:txBody>
          <a:bodyPr lIns="365760" anchor="b"/>
          <a:lstStyle>
            <a:lvl1pPr>
              <a:defRPr sz="3200"/>
            </a:lvl1pPr>
          </a:lstStyle>
          <a:p>
            <a:r>
              <a:rPr lang="en-US" dirty="0" smtClean="0"/>
              <a:t>Click to edit Master title style</a:t>
            </a:r>
            <a:endParaRPr lang="en-CA" dirty="0"/>
          </a:p>
        </p:txBody>
      </p:sp>
      <p:sp>
        <p:nvSpPr>
          <p:cNvPr id="3" name="Content Placeholder 2"/>
          <p:cNvSpPr>
            <a:spLocks noGrp="1"/>
          </p:cNvSpPr>
          <p:nvPr>
            <p:ph idx="1"/>
          </p:nvPr>
        </p:nvSpPr>
        <p:spPr>
          <a:xfrm>
            <a:off x="4114800" y="228600"/>
            <a:ext cx="7848600" cy="59436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Text Placeholder 3"/>
          <p:cNvSpPr>
            <a:spLocks noGrp="1"/>
          </p:cNvSpPr>
          <p:nvPr>
            <p:ph type="body" sz="half" idx="2"/>
          </p:nvPr>
        </p:nvSpPr>
        <p:spPr>
          <a:xfrm>
            <a:off x="228601" y="1981200"/>
            <a:ext cx="3886200" cy="41910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8" name="Footer Placeholder 7"/>
          <p:cNvSpPr>
            <a:spLocks noGrp="1"/>
          </p:cNvSpPr>
          <p:nvPr>
            <p:ph type="ftr" sz="quarter" idx="10"/>
          </p:nvPr>
        </p:nvSpPr>
        <p:spPr/>
        <p:txBody>
          <a:bodyPr/>
          <a:lstStyle/>
          <a:p>
            <a:r>
              <a:rPr lang="en-CA" smtClean="0"/>
              <a:t>City of Yellowknife - Zoning Bylaw Repeal and Replacement</a:t>
            </a:r>
            <a:endParaRPr lang="en-CA" dirty="0"/>
          </a:p>
        </p:txBody>
      </p:sp>
    </p:spTree>
    <p:extLst>
      <p:ext uri="{BB962C8B-B14F-4D97-AF65-F5344CB8AC3E}">
        <p14:creationId xmlns:p14="http://schemas.microsoft.com/office/powerpoint/2010/main" val="3983602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82200" y="228600"/>
            <a:ext cx="1981200" cy="5943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28600" y="228600"/>
            <a:ext cx="9753600" cy="59483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Footer Placeholder 6"/>
          <p:cNvSpPr>
            <a:spLocks noGrp="1"/>
          </p:cNvSpPr>
          <p:nvPr>
            <p:ph type="ftr" sz="quarter" idx="10"/>
          </p:nvPr>
        </p:nvSpPr>
        <p:spPr/>
        <p:txBody>
          <a:bodyPr/>
          <a:lstStyle/>
          <a:p>
            <a:r>
              <a:rPr lang="en-CA" smtClean="0"/>
              <a:t>City of Yellowknife - Zoning Bylaw Repeal and Replacement</a:t>
            </a:r>
            <a:endParaRPr lang="en-CA" dirty="0"/>
          </a:p>
        </p:txBody>
      </p:sp>
    </p:spTree>
    <p:extLst>
      <p:ext uri="{BB962C8B-B14F-4D97-AF65-F5344CB8AC3E}">
        <p14:creationId xmlns:p14="http://schemas.microsoft.com/office/powerpoint/2010/main" val="26316376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nimated List 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Footer Placeholder 2"/>
          <p:cNvSpPr>
            <a:spLocks noGrp="1"/>
          </p:cNvSpPr>
          <p:nvPr>
            <p:ph type="ftr" sz="quarter" idx="10"/>
          </p:nvPr>
        </p:nvSpPr>
        <p:spPr/>
        <p:txBody>
          <a:bodyPr/>
          <a:lstStyle/>
          <a:p>
            <a:r>
              <a:rPr lang="en-CA" smtClean="0"/>
              <a:t>City of Yellowknife - Zoning Bylaw Repeal and Replacement</a:t>
            </a:r>
            <a:endParaRPr lang="en-CA" dirty="0"/>
          </a:p>
        </p:txBody>
      </p:sp>
      <p:sp>
        <p:nvSpPr>
          <p:cNvPr id="5" name="Picture Placeholder 4"/>
          <p:cNvSpPr>
            <a:spLocks noGrp="1"/>
          </p:cNvSpPr>
          <p:nvPr>
            <p:ph type="pic" sz="quarter" idx="11"/>
          </p:nvPr>
        </p:nvSpPr>
        <p:spPr>
          <a:xfrm>
            <a:off x="0" y="914400"/>
            <a:ext cx="12192000" cy="5257800"/>
          </a:xfrm>
        </p:spPr>
        <p:txBody>
          <a:bodyPr/>
          <a:lstStyle/>
          <a:p>
            <a:endParaRPr lang="en-CA" dirty="0"/>
          </a:p>
        </p:txBody>
      </p:sp>
      <p:sp>
        <p:nvSpPr>
          <p:cNvPr id="13" name="Text Placeholder 6"/>
          <p:cNvSpPr>
            <a:spLocks noGrp="1"/>
          </p:cNvSpPr>
          <p:nvPr>
            <p:ph type="body" sz="quarter" idx="17"/>
          </p:nvPr>
        </p:nvSpPr>
        <p:spPr>
          <a:xfrm>
            <a:off x="10149840" y="1981200"/>
            <a:ext cx="2029968" cy="2514600"/>
          </a:xfrm>
          <a:solidFill>
            <a:schemeClr val="accent6">
              <a:lumMod val="75000"/>
            </a:schemeClr>
          </a:solidFill>
        </p:spPr>
        <p:txBody>
          <a:bodyPr lIns="182880" tIns="182880" rIns="182880" bIns="91440">
            <a:noAutofit/>
          </a:bodyPr>
          <a:lstStyle>
            <a:lvl1pPr marL="0" indent="0" algn="ctr">
              <a:buNone/>
              <a:defRPr sz="2000">
                <a:solidFill>
                  <a:schemeClr val="bg1"/>
                </a:solidFill>
              </a:defRPr>
            </a:lvl1pPr>
            <a:lvl2pPr>
              <a:defRPr sz="1600"/>
            </a:lvl2pPr>
            <a:lvl3pPr>
              <a:defRPr sz="1400"/>
            </a:lvl3pPr>
            <a:lvl4pPr>
              <a:defRPr sz="1200"/>
            </a:lvl4pPr>
            <a:lvl5pPr>
              <a:defRPr sz="1200"/>
            </a:lvl5pPr>
          </a:lstStyle>
          <a:p>
            <a:pPr lvl="0"/>
            <a:r>
              <a:rPr lang="en-US" dirty="0" smtClean="0"/>
              <a:t>Click to edit Master text styles</a:t>
            </a:r>
            <a:endParaRPr lang="en-CA" dirty="0"/>
          </a:p>
        </p:txBody>
      </p:sp>
      <p:sp>
        <p:nvSpPr>
          <p:cNvPr id="12" name="Text Placeholder 5"/>
          <p:cNvSpPr>
            <a:spLocks noGrp="1"/>
          </p:cNvSpPr>
          <p:nvPr>
            <p:ph type="body" sz="quarter" idx="16"/>
          </p:nvPr>
        </p:nvSpPr>
        <p:spPr>
          <a:xfrm>
            <a:off x="8119872" y="1981200"/>
            <a:ext cx="2029968" cy="2514600"/>
          </a:xfrm>
          <a:solidFill>
            <a:schemeClr val="accent5"/>
          </a:solidFill>
        </p:spPr>
        <p:txBody>
          <a:bodyPr lIns="182880" tIns="182880" rIns="182880" bIns="91440">
            <a:noAutofit/>
          </a:bodyPr>
          <a:lstStyle>
            <a:lvl1pPr marL="0" indent="0" algn="ctr">
              <a:buNone/>
              <a:defRPr sz="2000">
                <a:solidFill>
                  <a:schemeClr val="bg1"/>
                </a:solidFill>
              </a:defRPr>
            </a:lvl1pPr>
            <a:lvl2pPr>
              <a:defRPr sz="1600"/>
            </a:lvl2pPr>
            <a:lvl3pPr>
              <a:defRPr sz="1400"/>
            </a:lvl3pPr>
            <a:lvl4pPr>
              <a:defRPr sz="1200"/>
            </a:lvl4pPr>
            <a:lvl5pPr>
              <a:defRPr sz="1200"/>
            </a:lvl5pPr>
          </a:lstStyle>
          <a:p>
            <a:pPr lvl="0"/>
            <a:r>
              <a:rPr lang="en-US" dirty="0" smtClean="0"/>
              <a:t>Click to edit Master text styles</a:t>
            </a:r>
            <a:endParaRPr lang="en-CA" dirty="0"/>
          </a:p>
        </p:txBody>
      </p:sp>
      <p:sp>
        <p:nvSpPr>
          <p:cNvPr id="11" name="Text Placeholder 4"/>
          <p:cNvSpPr>
            <a:spLocks noGrp="1"/>
          </p:cNvSpPr>
          <p:nvPr>
            <p:ph type="body" sz="quarter" idx="15"/>
          </p:nvPr>
        </p:nvSpPr>
        <p:spPr>
          <a:xfrm>
            <a:off x="6089904" y="1981200"/>
            <a:ext cx="2029968" cy="2514600"/>
          </a:xfrm>
          <a:solidFill>
            <a:schemeClr val="accent4"/>
          </a:solidFill>
        </p:spPr>
        <p:txBody>
          <a:bodyPr lIns="182880" tIns="182880" rIns="182880" bIns="91440">
            <a:noAutofit/>
          </a:bodyPr>
          <a:lstStyle>
            <a:lvl1pPr marL="0" indent="0" algn="ctr">
              <a:buNone/>
              <a:defRPr sz="2000">
                <a:solidFill>
                  <a:schemeClr val="bg1"/>
                </a:solidFill>
              </a:defRPr>
            </a:lvl1pPr>
            <a:lvl2pPr>
              <a:defRPr sz="1600"/>
            </a:lvl2pPr>
            <a:lvl3pPr>
              <a:defRPr sz="1400"/>
            </a:lvl3pPr>
            <a:lvl4pPr>
              <a:defRPr sz="1200"/>
            </a:lvl4pPr>
            <a:lvl5pPr>
              <a:defRPr sz="1200"/>
            </a:lvl5pPr>
          </a:lstStyle>
          <a:p>
            <a:pPr lvl="0"/>
            <a:r>
              <a:rPr lang="en-US" dirty="0" smtClean="0"/>
              <a:t>Click to edit Master text styles</a:t>
            </a:r>
            <a:endParaRPr lang="en-CA" dirty="0"/>
          </a:p>
        </p:txBody>
      </p:sp>
      <p:sp>
        <p:nvSpPr>
          <p:cNvPr id="9" name="Text Placeholder 3"/>
          <p:cNvSpPr>
            <a:spLocks noGrp="1"/>
          </p:cNvSpPr>
          <p:nvPr>
            <p:ph type="body" sz="quarter" idx="14"/>
          </p:nvPr>
        </p:nvSpPr>
        <p:spPr>
          <a:xfrm>
            <a:off x="4059936" y="1981200"/>
            <a:ext cx="2029968" cy="2514600"/>
          </a:xfrm>
          <a:solidFill>
            <a:schemeClr val="accent3"/>
          </a:solidFill>
        </p:spPr>
        <p:txBody>
          <a:bodyPr lIns="182880" tIns="182880" rIns="182880" bIns="91440">
            <a:noAutofit/>
          </a:bodyPr>
          <a:lstStyle>
            <a:lvl1pPr marL="0" indent="0" algn="ctr">
              <a:buNone/>
              <a:defRPr sz="2000">
                <a:solidFill>
                  <a:schemeClr val="bg1"/>
                </a:solidFill>
              </a:defRPr>
            </a:lvl1pPr>
            <a:lvl2pPr>
              <a:defRPr sz="1600"/>
            </a:lvl2pPr>
            <a:lvl3pPr>
              <a:defRPr sz="1400"/>
            </a:lvl3pPr>
            <a:lvl4pPr>
              <a:defRPr sz="1200"/>
            </a:lvl4pPr>
            <a:lvl5pPr>
              <a:defRPr sz="1200"/>
            </a:lvl5pPr>
          </a:lstStyle>
          <a:p>
            <a:pPr lvl="0"/>
            <a:r>
              <a:rPr lang="en-US" dirty="0" smtClean="0"/>
              <a:t>Click to edit Master text styles</a:t>
            </a:r>
            <a:endParaRPr lang="en-CA" dirty="0"/>
          </a:p>
        </p:txBody>
      </p:sp>
      <p:sp>
        <p:nvSpPr>
          <p:cNvPr id="8" name="Text Placeholder 2"/>
          <p:cNvSpPr>
            <a:spLocks noGrp="1"/>
          </p:cNvSpPr>
          <p:nvPr>
            <p:ph type="body" sz="quarter" idx="13"/>
          </p:nvPr>
        </p:nvSpPr>
        <p:spPr>
          <a:xfrm>
            <a:off x="2029968" y="1981200"/>
            <a:ext cx="2029968" cy="2514600"/>
          </a:xfrm>
          <a:solidFill>
            <a:schemeClr val="accent2"/>
          </a:solidFill>
        </p:spPr>
        <p:txBody>
          <a:bodyPr lIns="182880" tIns="182880" rIns="182880" bIns="91440">
            <a:noAutofit/>
          </a:bodyPr>
          <a:lstStyle>
            <a:lvl1pPr marL="0" indent="0" algn="ctr">
              <a:buNone/>
              <a:defRPr sz="2000">
                <a:solidFill>
                  <a:schemeClr val="bg1"/>
                </a:solidFill>
              </a:defRPr>
            </a:lvl1pPr>
            <a:lvl2pPr>
              <a:defRPr sz="1600"/>
            </a:lvl2pPr>
            <a:lvl3pPr>
              <a:defRPr sz="1400"/>
            </a:lvl3pPr>
            <a:lvl4pPr>
              <a:defRPr sz="1200"/>
            </a:lvl4pPr>
            <a:lvl5pPr>
              <a:defRPr sz="1200"/>
            </a:lvl5pPr>
          </a:lstStyle>
          <a:p>
            <a:pPr lvl="0"/>
            <a:r>
              <a:rPr lang="en-US" dirty="0" smtClean="0"/>
              <a:t>Click to edit Master text styles</a:t>
            </a:r>
            <a:endParaRPr lang="en-CA" dirty="0"/>
          </a:p>
        </p:txBody>
      </p:sp>
      <p:sp>
        <p:nvSpPr>
          <p:cNvPr id="7" name="Text Placeholder 1"/>
          <p:cNvSpPr>
            <a:spLocks noGrp="1"/>
          </p:cNvSpPr>
          <p:nvPr>
            <p:ph type="body" sz="quarter" idx="12"/>
          </p:nvPr>
        </p:nvSpPr>
        <p:spPr>
          <a:xfrm>
            <a:off x="0" y="1981200"/>
            <a:ext cx="2029968" cy="2514600"/>
          </a:xfrm>
          <a:solidFill>
            <a:schemeClr val="accent1"/>
          </a:solidFill>
        </p:spPr>
        <p:txBody>
          <a:bodyPr lIns="182880" tIns="182880" rIns="182880" bIns="91440">
            <a:noAutofit/>
          </a:bodyPr>
          <a:lstStyle>
            <a:lvl1pPr marL="0" indent="0" algn="ctr">
              <a:buNone/>
              <a:defRPr sz="2000">
                <a:solidFill>
                  <a:schemeClr val="bg1"/>
                </a:solidFill>
              </a:defRPr>
            </a:lvl1pPr>
            <a:lvl2pPr>
              <a:defRPr sz="1600"/>
            </a:lvl2pPr>
            <a:lvl3pPr>
              <a:defRPr sz="1400"/>
            </a:lvl3pPr>
            <a:lvl4pPr>
              <a:defRPr sz="1200"/>
            </a:lvl4pPr>
            <a:lvl5pPr>
              <a:defRPr sz="1200"/>
            </a:lvl5pPr>
          </a:lstStyle>
          <a:p>
            <a:pPr lvl="0"/>
            <a:r>
              <a:rPr lang="en-US" dirty="0" smtClean="0"/>
              <a:t>Click to edit Master text styles</a:t>
            </a:r>
            <a:endParaRPr lang="en-CA" dirty="0"/>
          </a:p>
        </p:txBody>
      </p:sp>
    </p:spTree>
    <p:extLst>
      <p:ext uri="{BB962C8B-B14F-4D97-AF65-F5344CB8AC3E}">
        <p14:creationId xmlns:p14="http://schemas.microsoft.com/office/powerpoint/2010/main" val="3800865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5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5000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decel="5000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decel="5000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decel="5000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decel="5000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tmplLst>
          <p:tmpl>
            <p:tnLst>
              <p:par>
                <p:cTn presetID="2" presetClass="entr" presetSubtype="8" decel="5000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0-#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8" decel="5000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8" decel="5000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9" grpId="0" animBg="1">
        <p:tmplLst>
          <p:tmpl>
            <p:tnLst>
              <p:par>
                <p:cTn presetID="2" presetClass="entr" presetSubtype="8" decel="5000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8" grpId="0" animBg="1">
        <p:tmplLst>
          <p:tmpl>
            <p:tnLst>
              <p:par>
                <p:cTn presetID="2" presetClass="entr" presetSubtype="8" decel="5000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7" grpId="0" animBg="1">
        <p:tmplLst>
          <p:tmpl>
            <p:tnLst>
              <p:par>
                <p:cTn presetID="2" presetClass="entr" presetSubtype="8" decel="5000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nimated List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Footer Placeholder 2"/>
          <p:cNvSpPr>
            <a:spLocks noGrp="1"/>
          </p:cNvSpPr>
          <p:nvPr>
            <p:ph type="ftr" sz="quarter" idx="10"/>
          </p:nvPr>
        </p:nvSpPr>
        <p:spPr/>
        <p:txBody>
          <a:bodyPr/>
          <a:lstStyle/>
          <a:p>
            <a:r>
              <a:rPr lang="en-CA" smtClean="0"/>
              <a:t>City of Yellowknife - Zoning Bylaw Repeal and Replacement</a:t>
            </a:r>
            <a:endParaRPr lang="en-CA" dirty="0"/>
          </a:p>
        </p:txBody>
      </p:sp>
      <p:sp>
        <p:nvSpPr>
          <p:cNvPr id="5" name="Picture Placeholder 4"/>
          <p:cNvSpPr>
            <a:spLocks noGrp="1"/>
          </p:cNvSpPr>
          <p:nvPr>
            <p:ph type="pic" sz="quarter" idx="11"/>
          </p:nvPr>
        </p:nvSpPr>
        <p:spPr>
          <a:xfrm>
            <a:off x="0" y="914400"/>
            <a:ext cx="12192000" cy="5257800"/>
          </a:xfrm>
        </p:spPr>
        <p:txBody>
          <a:bodyPr/>
          <a:lstStyle/>
          <a:p>
            <a:endParaRPr lang="en-CA" dirty="0"/>
          </a:p>
        </p:txBody>
      </p:sp>
      <p:sp>
        <p:nvSpPr>
          <p:cNvPr id="12" name="Text Placeholder 5"/>
          <p:cNvSpPr>
            <a:spLocks noGrp="1"/>
          </p:cNvSpPr>
          <p:nvPr>
            <p:ph type="body" sz="quarter" idx="16"/>
          </p:nvPr>
        </p:nvSpPr>
        <p:spPr>
          <a:xfrm>
            <a:off x="9759696" y="1981200"/>
            <a:ext cx="2432304" cy="2514600"/>
          </a:xfrm>
          <a:solidFill>
            <a:schemeClr val="accent6"/>
          </a:solidFill>
        </p:spPr>
        <p:txBody>
          <a:bodyPr lIns="182880" tIns="182880" rIns="182880" bIns="91440">
            <a:noAutofit/>
          </a:bodyPr>
          <a:lstStyle>
            <a:lvl1pPr marL="0" indent="0" algn="ctr">
              <a:buNone/>
              <a:defRPr sz="2000">
                <a:solidFill>
                  <a:schemeClr val="bg1"/>
                </a:solidFill>
              </a:defRPr>
            </a:lvl1pPr>
            <a:lvl2pPr>
              <a:defRPr sz="1600"/>
            </a:lvl2pPr>
            <a:lvl3pPr>
              <a:defRPr sz="1400"/>
            </a:lvl3pPr>
            <a:lvl4pPr>
              <a:defRPr sz="1200"/>
            </a:lvl4pPr>
            <a:lvl5pPr>
              <a:defRPr sz="1200"/>
            </a:lvl5pPr>
          </a:lstStyle>
          <a:p>
            <a:pPr lvl="0"/>
            <a:r>
              <a:rPr lang="en-US" dirty="0" smtClean="0"/>
              <a:t>Click to edit Master text styles</a:t>
            </a:r>
            <a:endParaRPr lang="en-CA" dirty="0"/>
          </a:p>
        </p:txBody>
      </p:sp>
      <p:sp>
        <p:nvSpPr>
          <p:cNvPr id="11" name="Text Placeholder 4"/>
          <p:cNvSpPr>
            <a:spLocks noGrp="1"/>
          </p:cNvSpPr>
          <p:nvPr>
            <p:ph type="body" sz="quarter" idx="15"/>
          </p:nvPr>
        </p:nvSpPr>
        <p:spPr>
          <a:xfrm>
            <a:off x="7319772" y="1981200"/>
            <a:ext cx="2432304" cy="2514600"/>
          </a:xfrm>
          <a:solidFill>
            <a:schemeClr val="accent5"/>
          </a:solidFill>
        </p:spPr>
        <p:txBody>
          <a:bodyPr lIns="182880" tIns="182880" rIns="182880" bIns="91440">
            <a:noAutofit/>
          </a:bodyPr>
          <a:lstStyle>
            <a:lvl1pPr marL="0" indent="0" algn="ctr">
              <a:buNone/>
              <a:defRPr sz="2000">
                <a:solidFill>
                  <a:schemeClr val="bg1"/>
                </a:solidFill>
              </a:defRPr>
            </a:lvl1pPr>
            <a:lvl2pPr>
              <a:defRPr sz="1600"/>
            </a:lvl2pPr>
            <a:lvl3pPr>
              <a:defRPr sz="1400"/>
            </a:lvl3pPr>
            <a:lvl4pPr>
              <a:defRPr sz="1200"/>
            </a:lvl4pPr>
            <a:lvl5pPr>
              <a:defRPr sz="1200"/>
            </a:lvl5pPr>
          </a:lstStyle>
          <a:p>
            <a:pPr lvl="0"/>
            <a:r>
              <a:rPr lang="en-US" dirty="0" smtClean="0"/>
              <a:t>Click to edit Master text styles</a:t>
            </a:r>
            <a:endParaRPr lang="en-CA" dirty="0"/>
          </a:p>
        </p:txBody>
      </p:sp>
      <p:sp>
        <p:nvSpPr>
          <p:cNvPr id="9" name="Text Placeholder 3"/>
          <p:cNvSpPr>
            <a:spLocks noGrp="1"/>
          </p:cNvSpPr>
          <p:nvPr>
            <p:ph type="body" sz="quarter" idx="14"/>
          </p:nvPr>
        </p:nvSpPr>
        <p:spPr>
          <a:xfrm>
            <a:off x="4879848" y="1981200"/>
            <a:ext cx="2432304" cy="2514600"/>
          </a:xfrm>
          <a:solidFill>
            <a:schemeClr val="accent4"/>
          </a:solidFill>
        </p:spPr>
        <p:txBody>
          <a:bodyPr lIns="182880" tIns="182880" rIns="182880" bIns="91440">
            <a:noAutofit/>
          </a:bodyPr>
          <a:lstStyle>
            <a:lvl1pPr marL="0" indent="0" algn="ctr">
              <a:buNone/>
              <a:defRPr sz="2000">
                <a:solidFill>
                  <a:schemeClr val="bg1"/>
                </a:solidFill>
              </a:defRPr>
            </a:lvl1pPr>
            <a:lvl2pPr>
              <a:defRPr sz="1600"/>
            </a:lvl2pPr>
            <a:lvl3pPr>
              <a:defRPr sz="1400"/>
            </a:lvl3pPr>
            <a:lvl4pPr>
              <a:defRPr sz="1200"/>
            </a:lvl4pPr>
            <a:lvl5pPr>
              <a:defRPr sz="1200"/>
            </a:lvl5pPr>
          </a:lstStyle>
          <a:p>
            <a:pPr lvl="0"/>
            <a:r>
              <a:rPr lang="en-US" dirty="0" smtClean="0"/>
              <a:t>Click to edit Master text styles</a:t>
            </a:r>
            <a:endParaRPr lang="en-CA" dirty="0"/>
          </a:p>
        </p:txBody>
      </p:sp>
      <p:sp>
        <p:nvSpPr>
          <p:cNvPr id="8" name="Text Placeholder 2"/>
          <p:cNvSpPr>
            <a:spLocks noGrp="1"/>
          </p:cNvSpPr>
          <p:nvPr>
            <p:ph type="body" sz="quarter" idx="13"/>
          </p:nvPr>
        </p:nvSpPr>
        <p:spPr>
          <a:xfrm>
            <a:off x="2439924" y="1981200"/>
            <a:ext cx="2432304" cy="2514600"/>
          </a:xfrm>
          <a:solidFill>
            <a:schemeClr val="accent3"/>
          </a:solidFill>
        </p:spPr>
        <p:txBody>
          <a:bodyPr lIns="182880" tIns="182880" rIns="182880" bIns="91440">
            <a:noAutofit/>
          </a:bodyPr>
          <a:lstStyle>
            <a:lvl1pPr marL="0" indent="0" algn="ctr">
              <a:buNone/>
              <a:defRPr sz="2000">
                <a:solidFill>
                  <a:schemeClr val="bg1"/>
                </a:solidFill>
              </a:defRPr>
            </a:lvl1pPr>
            <a:lvl2pPr>
              <a:defRPr sz="1600"/>
            </a:lvl2pPr>
            <a:lvl3pPr>
              <a:defRPr sz="1400"/>
            </a:lvl3pPr>
            <a:lvl4pPr>
              <a:defRPr sz="1200"/>
            </a:lvl4pPr>
            <a:lvl5pPr>
              <a:defRPr sz="1200"/>
            </a:lvl5pPr>
          </a:lstStyle>
          <a:p>
            <a:pPr lvl="0"/>
            <a:r>
              <a:rPr lang="en-US" dirty="0" smtClean="0"/>
              <a:t>Click to edit Master text styles</a:t>
            </a:r>
            <a:endParaRPr lang="en-CA" dirty="0"/>
          </a:p>
        </p:txBody>
      </p:sp>
      <p:sp>
        <p:nvSpPr>
          <p:cNvPr id="7" name="Text Placeholder 1"/>
          <p:cNvSpPr>
            <a:spLocks noGrp="1"/>
          </p:cNvSpPr>
          <p:nvPr>
            <p:ph type="body" sz="quarter" idx="12"/>
          </p:nvPr>
        </p:nvSpPr>
        <p:spPr>
          <a:xfrm>
            <a:off x="0" y="1981200"/>
            <a:ext cx="2432304" cy="2514600"/>
          </a:xfrm>
          <a:solidFill>
            <a:schemeClr val="accent2"/>
          </a:solidFill>
        </p:spPr>
        <p:txBody>
          <a:bodyPr lIns="182880" tIns="182880" rIns="182880" bIns="91440">
            <a:noAutofit/>
          </a:bodyPr>
          <a:lstStyle>
            <a:lvl1pPr marL="0" indent="0" algn="ctr">
              <a:buNone/>
              <a:defRPr sz="2000">
                <a:solidFill>
                  <a:schemeClr val="bg1"/>
                </a:solidFill>
              </a:defRPr>
            </a:lvl1pPr>
            <a:lvl2pPr>
              <a:defRPr sz="1600"/>
            </a:lvl2pPr>
            <a:lvl3pPr>
              <a:defRPr sz="1400"/>
            </a:lvl3pPr>
            <a:lvl4pPr>
              <a:defRPr sz="1200"/>
            </a:lvl4pPr>
            <a:lvl5pPr>
              <a:defRPr sz="1200"/>
            </a:lvl5pPr>
          </a:lstStyle>
          <a:p>
            <a:pPr lvl="0"/>
            <a:r>
              <a:rPr lang="en-US" dirty="0" smtClean="0"/>
              <a:t>Click to edit Master text styles</a:t>
            </a:r>
            <a:endParaRPr lang="en-CA" dirty="0"/>
          </a:p>
        </p:txBody>
      </p:sp>
    </p:spTree>
    <p:extLst>
      <p:ext uri="{BB962C8B-B14F-4D97-AF65-F5344CB8AC3E}">
        <p14:creationId xmlns:p14="http://schemas.microsoft.com/office/powerpoint/2010/main" val="32707730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5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5000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decel="5000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decel="5000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decel="5000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tmplLst>
          <p:tmpl>
            <p:tnLst>
              <p:par>
                <p:cTn presetID="2" presetClass="entr" presetSubtype="8" decel="5000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8" decel="5000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9" grpId="0" animBg="1">
        <p:tmplLst>
          <p:tmpl>
            <p:tnLst>
              <p:par>
                <p:cTn presetID="2" presetClass="entr" presetSubtype="8" decel="5000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8" grpId="0" animBg="1">
        <p:tmplLst>
          <p:tmpl>
            <p:tnLst>
              <p:par>
                <p:cTn presetID="2" presetClass="entr" presetSubtype="8" decel="5000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7" grpId="0" animBg="1">
        <p:tmplLst>
          <p:tmpl>
            <p:tnLst>
              <p:par>
                <p:cTn presetID="2" presetClass="entr" presetSubtype="8" decel="5000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verla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Footer Placeholder 2"/>
          <p:cNvSpPr>
            <a:spLocks noGrp="1"/>
          </p:cNvSpPr>
          <p:nvPr>
            <p:ph type="ftr" sz="quarter" idx="10"/>
          </p:nvPr>
        </p:nvSpPr>
        <p:spPr/>
        <p:txBody>
          <a:bodyPr/>
          <a:lstStyle/>
          <a:p>
            <a:r>
              <a:rPr lang="en-CA" dirty="0" smtClean="0"/>
              <a:t>City of Yellowknife - Zoning Bylaw #4404 Repeal and Replacement</a:t>
            </a:r>
            <a:endParaRPr lang="en-CA" dirty="0"/>
          </a:p>
        </p:txBody>
      </p:sp>
      <p:sp>
        <p:nvSpPr>
          <p:cNvPr id="5" name="Picture Placeholder 4"/>
          <p:cNvSpPr>
            <a:spLocks noGrp="1"/>
          </p:cNvSpPr>
          <p:nvPr>
            <p:ph type="pic" sz="quarter" idx="11"/>
          </p:nvPr>
        </p:nvSpPr>
        <p:spPr>
          <a:xfrm>
            <a:off x="0" y="914400"/>
            <a:ext cx="12192000" cy="5257800"/>
          </a:xfrm>
          <a:solidFill>
            <a:schemeClr val="tx2">
              <a:lumMod val="10000"/>
              <a:lumOff val="90000"/>
            </a:schemeClr>
          </a:solidFill>
        </p:spPr>
        <p:txBody>
          <a:bodyPr/>
          <a:lstStyle/>
          <a:p>
            <a:endParaRPr lang="en-CA" dirty="0"/>
          </a:p>
        </p:txBody>
      </p:sp>
      <p:sp>
        <p:nvSpPr>
          <p:cNvPr id="7" name="Text Placeholder 6"/>
          <p:cNvSpPr>
            <a:spLocks noGrp="1"/>
          </p:cNvSpPr>
          <p:nvPr>
            <p:ph type="body" sz="quarter" idx="12"/>
          </p:nvPr>
        </p:nvSpPr>
        <p:spPr>
          <a:xfrm>
            <a:off x="6096000" y="914400"/>
            <a:ext cx="3924300" cy="5257800"/>
          </a:xfrm>
          <a:solidFill>
            <a:schemeClr val="tx1">
              <a:alpha val="64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045540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imated List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Footer Placeholder 2"/>
          <p:cNvSpPr>
            <a:spLocks noGrp="1"/>
          </p:cNvSpPr>
          <p:nvPr>
            <p:ph type="ftr" sz="quarter" idx="10"/>
          </p:nvPr>
        </p:nvSpPr>
        <p:spPr/>
        <p:txBody>
          <a:bodyPr/>
          <a:lstStyle/>
          <a:p>
            <a:r>
              <a:rPr lang="en-CA" smtClean="0"/>
              <a:t>City of Yellowknife - Zoning Bylaw Repeal and Replacement</a:t>
            </a:r>
            <a:endParaRPr lang="en-CA" dirty="0"/>
          </a:p>
        </p:txBody>
      </p:sp>
      <p:sp>
        <p:nvSpPr>
          <p:cNvPr id="5" name="Picture Placeholder 4"/>
          <p:cNvSpPr>
            <a:spLocks noGrp="1"/>
          </p:cNvSpPr>
          <p:nvPr>
            <p:ph type="pic" sz="quarter" idx="11"/>
          </p:nvPr>
        </p:nvSpPr>
        <p:spPr>
          <a:xfrm>
            <a:off x="0" y="914400"/>
            <a:ext cx="12192000" cy="5257800"/>
          </a:xfrm>
        </p:spPr>
        <p:txBody>
          <a:bodyPr/>
          <a:lstStyle/>
          <a:p>
            <a:endParaRPr lang="en-CA" dirty="0"/>
          </a:p>
        </p:txBody>
      </p:sp>
      <p:sp>
        <p:nvSpPr>
          <p:cNvPr id="11" name="Text Placeholder 4"/>
          <p:cNvSpPr>
            <a:spLocks noGrp="1"/>
          </p:cNvSpPr>
          <p:nvPr>
            <p:ph type="body" sz="quarter" idx="15"/>
          </p:nvPr>
        </p:nvSpPr>
        <p:spPr>
          <a:xfrm>
            <a:off x="9147048" y="1981200"/>
            <a:ext cx="3044952" cy="2514600"/>
          </a:xfrm>
          <a:solidFill>
            <a:schemeClr val="accent5"/>
          </a:solidFill>
        </p:spPr>
        <p:txBody>
          <a:bodyPr lIns="182880" tIns="182880" rIns="182880" bIns="91440">
            <a:noAutofit/>
          </a:bodyPr>
          <a:lstStyle>
            <a:lvl1pPr marL="0" indent="0" algn="ctr">
              <a:buNone/>
              <a:defRPr sz="2000">
                <a:solidFill>
                  <a:schemeClr val="bg1"/>
                </a:solidFill>
              </a:defRPr>
            </a:lvl1pPr>
            <a:lvl2pPr>
              <a:defRPr sz="1600"/>
            </a:lvl2pPr>
            <a:lvl3pPr>
              <a:defRPr sz="1400"/>
            </a:lvl3pPr>
            <a:lvl4pPr>
              <a:defRPr sz="1200"/>
            </a:lvl4pPr>
            <a:lvl5pPr>
              <a:defRPr sz="1200"/>
            </a:lvl5pPr>
          </a:lstStyle>
          <a:p>
            <a:pPr lvl="0"/>
            <a:r>
              <a:rPr lang="en-US" dirty="0" smtClean="0"/>
              <a:t>Click to edit Master text styles</a:t>
            </a:r>
            <a:endParaRPr lang="en-CA" dirty="0"/>
          </a:p>
        </p:txBody>
      </p:sp>
      <p:sp>
        <p:nvSpPr>
          <p:cNvPr id="9" name="Text Placeholder 3"/>
          <p:cNvSpPr>
            <a:spLocks noGrp="1"/>
          </p:cNvSpPr>
          <p:nvPr>
            <p:ph type="body" sz="quarter" idx="14"/>
          </p:nvPr>
        </p:nvSpPr>
        <p:spPr>
          <a:xfrm>
            <a:off x="6098032" y="1981200"/>
            <a:ext cx="3044952" cy="2514600"/>
          </a:xfrm>
          <a:solidFill>
            <a:schemeClr val="accent4"/>
          </a:solidFill>
        </p:spPr>
        <p:txBody>
          <a:bodyPr lIns="182880" tIns="182880" rIns="182880" bIns="91440">
            <a:noAutofit/>
          </a:bodyPr>
          <a:lstStyle>
            <a:lvl1pPr marL="0" indent="0" algn="ctr">
              <a:buNone/>
              <a:defRPr sz="2000">
                <a:solidFill>
                  <a:schemeClr val="bg1"/>
                </a:solidFill>
              </a:defRPr>
            </a:lvl1pPr>
            <a:lvl2pPr>
              <a:defRPr sz="1600"/>
            </a:lvl2pPr>
            <a:lvl3pPr>
              <a:defRPr sz="1400"/>
            </a:lvl3pPr>
            <a:lvl4pPr>
              <a:defRPr sz="1200"/>
            </a:lvl4pPr>
            <a:lvl5pPr>
              <a:defRPr sz="1200"/>
            </a:lvl5pPr>
          </a:lstStyle>
          <a:p>
            <a:pPr lvl="0"/>
            <a:r>
              <a:rPr lang="en-US" dirty="0" smtClean="0"/>
              <a:t>Click to edit Master text styles</a:t>
            </a:r>
            <a:endParaRPr lang="en-CA" dirty="0"/>
          </a:p>
        </p:txBody>
      </p:sp>
      <p:sp>
        <p:nvSpPr>
          <p:cNvPr id="8" name="Text Placeholder 2"/>
          <p:cNvSpPr>
            <a:spLocks noGrp="1"/>
          </p:cNvSpPr>
          <p:nvPr>
            <p:ph type="body" sz="quarter" idx="13"/>
          </p:nvPr>
        </p:nvSpPr>
        <p:spPr>
          <a:xfrm>
            <a:off x="3049016" y="1981200"/>
            <a:ext cx="3044952" cy="2514600"/>
          </a:xfrm>
          <a:solidFill>
            <a:schemeClr val="accent3"/>
          </a:solidFill>
        </p:spPr>
        <p:txBody>
          <a:bodyPr lIns="182880" tIns="182880" rIns="182880" bIns="91440">
            <a:noAutofit/>
          </a:bodyPr>
          <a:lstStyle>
            <a:lvl1pPr marL="0" indent="0" algn="ctr">
              <a:buNone/>
              <a:defRPr sz="2000">
                <a:solidFill>
                  <a:schemeClr val="bg1"/>
                </a:solidFill>
              </a:defRPr>
            </a:lvl1pPr>
            <a:lvl2pPr>
              <a:defRPr sz="1600"/>
            </a:lvl2pPr>
            <a:lvl3pPr>
              <a:defRPr sz="1400"/>
            </a:lvl3pPr>
            <a:lvl4pPr>
              <a:defRPr sz="1200"/>
            </a:lvl4pPr>
            <a:lvl5pPr>
              <a:defRPr sz="1200"/>
            </a:lvl5pPr>
          </a:lstStyle>
          <a:p>
            <a:pPr lvl="0"/>
            <a:r>
              <a:rPr lang="en-US" dirty="0" smtClean="0"/>
              <a:t>Click to edit Master text styles</a:t>
            </a:r>
            <a:endParaRPr lang="en-CA" dirty="0"/>
          </a:p>
        </p:txBody>
      </p:sp>
      <p:sp>
        <p:nvSpPr>
          <p:cNvPr id="7" name="Text Placeholder 1"/>
          <p:cNvSpPr>
            <a:spLocks noGrp="1"/>
          </p:cNvSpPr>
          <p:nvPr>
            <p:ph type="body" sz="quarter" idx="12"/>
          </p:nvPr>
        </p:nvSpPr>
        <p:spPr>
          <a:xfrm>
            <a:off x="0" y="1981200"/>
            <a:ext cx="3044952" cy="2514600"/>
          </a:xfrm>
          <a:solidFill>
            <a:schemeClr val="accent2"/>
          </a:solidFill>
        </p:spPr>
        <p:txBody>
          <a:bodyPr lIns="182880" tIns="182880" rIns="182880" bIns="91440">
            <a:noAutofit/>
          </a:bodyPr>
          <a:lstStyle>
            <a:lvl1pPr marL="0" indent="0" algn="ctr">
              <a:buNone/>
              <a:defRPr sz="2000">
                <a:solidFill>
                  <a:schemeClr val="bg1"/>
                </a:solidFill>
              </a:defRPr>
            </a:lvl1pPr>
            <a:lvl2pPr>
              <a:defRPr sz="1600"/>
            </a:lvl2pPr>
            <a:lvl3pPr>
              <a:defRPr sz="1400"/>
            </a:lvl3pPr>
            <a:lvl4pPr>
              <a:defRPr sz="1200"/>
            </a:lvl4pPr>
            <a:lvl5pPr>
              <a:defRPr sz="1200"/>
            </a:lvl5pPr>
          </a:lstStyle>
          <a:p>
            <a:pPr lvl="0"/>
            <a:r>
              <a:rPr lang="en-US" dirty="0" smtClean="0"/>
              <a:t>Click to edit Master text styles</a:t>
            </a:r>
            <a:endParaRPr lang="en-CA" dirty="0"/>
          </a:p>
        </p:txBody>
      </p:sp>
    </p:spTree>
    <p:extLst>
      <p:ext uri="{BB962C8B-B14F-4D97-AF65-F5344CB8AC3E}">
        <p14:creationId xmlns:p14="http://schemas.microsoft.com/office/powerpoint/2010/main" val="27049056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5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5000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decel="5000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decel="5000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tmplLst>
          <p:tmpl>
            <p:tnLst>
              <p:par>
                <p:cTn presetID="2" presetClass="entr" presetSubtype="8" decel="5000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9" grpId="0" animBg="1">
        <p:tmplLst>
          <p:tmpl>
            <p:tnLst>
              <p:par>
                <p:cTn presetID="2" presetClass="entr" presetSubtype="8" decel="5000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8" grpId="0" animBg="1">
        <p:tmplLst>
          <p:tmpl>
            <p:tnLst>
              <p:par>
                <p:cTn presetID="2" presetClass="entr" presetSubtype="8" decel="5000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7" grpId="0" animBg="1">
        <p:tmplLst>
          <p:tmpl>
            <p:tnLst>
              <p:par>
                <p:cTn presetID="2" presetClass="entr" presetSubtype="8" decel="5000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nimated Circles List">
    <p:spTree>
      <p:nvGrpSpPr>
        <p:cNvPr id="1" name=""/>
        <p:cNvGrpSpPr/>
        <p:nvPr/>
      </p:nvGrpSpPr>
      <p:grpSpPr>
        <a:xfrm>
          <a:off x="0" y="0"/>
          <a:ext cx="0" cy="0"/>
          <a:chOff x="0" y="0"/>
          <a:chExt cx="0" cy="0"/>
        </a:xfrm>
      </p:grpSpPr>
      <p:sp>
        <p:nvSpPr>
          <p:cNvPr id="11" name="Picture Placeholder 10"/>
          <p:cNvSpPr>
            <a:spLocks noGrp="1"/>
          </p:cNvSpPr>
          <p:nvPr>
            <p:ph type="pic" sz="quarter" idx="16"/>
          </p:nvPr>
        </p:nvSpPr>
        <p:spPr>
          <a:xfrm>
            <a:off x="0" y="914400"/>
            <a:ext cx="12192000" cy="5257800"/>
          </a:xfrm>
        </p:spPr>
        <p:txBody>
          <a:bodyPr/>
          <a:lstStyle/>
          <a:p>
            <a:endParaRPr lang="en-CA"/>
          </a:p>
        </p:txBody>
      </p:sp>
      <p:sp>
        <p:nvSpPr>
          <p:cNvPr id="2" name="Title 1"/>
          <p:cNvSpPr>
            <a:spLocks noGrp="1"/>
          </p:cNvSpPr>
          <p:nvPr>
            <p:ph type="title"/>
          </p:nvPr>
        </p:nvSpPr>
        <p:spPr/>
        <p:txBody>
          <a:bodyPr/>
          <a:lstStyle/>
          <a:p>
            <a:r>
              <a:rPr lang="en-US" smtClean="0"/>
              <a:t>Click to edit Master title style</a:t>
            </a:r>
            <a:endParaRPr lang="en-CA"/>
          </a:p>
        </p:txBody>
      </p:sp>
      <p:sp>
        <p:nvSpPr>
          <p:cNvPr id="3" name="Footer Placeholder 2"/>
          <p:cNvSpPr>
            <a:spLocks noGrp="1"/>
          </p:cNvSpPr>
          <p:nvPr>
            <p:ph type="ftr" sz="quarter" idx="10"/>
          </p:nvPr>
        </p:nvSpPr>
        <p:spPr/>
        <p:txBody>
          <a:bodyPr/>
          <a:lstStyle/>
          <a:p>
            <a:r>
              <a:rPr lang="en-CA" smtClean="0"/>
              <a:t>City of Yellowknife - Zoning Bylaw Repeal and Replacement</a:t>
            </a:r>
            <a:endParaRPr lang="en-CA" dirty="0"/>
          </a:p>
        </p:txBody>
      </p:sp>
      <p:sp>
        <p:nvSpPr>
          <p:cNvPr id="9" name="Text Placeholder 5"/>
          <p:cNvSpPr>
            <a:spLocks noGrp="1"/>
          </p:cNvSpPr>
          <p:nvPr>
            <p:ph type="body" sz="quarter" idx="15"/>
          </p:nvPr>
        </p:nvSpPr>
        <p:spPr>
          <a:xfrm>
            <a:off x="9037320" y="2194560"/>
            <a:ext cx="2926080" cy="2926080"/>
          </a:xfrm>
          <a:prstGeom prst="ellipse">
            <a:avLst/>
          </a:prstGeom>
          <a:solidFill>
            <a:schemeClr val="accent6">
              <a:lumMod val="75000"/>
              <a:alpha val="76000"/>
            </a:schemeClr>
          </a:solidFill>
        </p:spPr>
        <p:txBody>
          <a:bodyPr anchor="ctr" anchorCtr="0"/>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Master text styles</a:t>
            </a:r>
            <a:endParaRPr lang="en-CA" dirty="0"/>
          </a:p>
        </p:txBody>
      </p:sp>
      <p:sp>
        <p:nvSpPr>
          <p:cNvPr id="8" name="Text Placeholder 4"/>
          <p:cNvSpPr>
            <a:spLocks noGrp="1"/>
          </p:cNvSpPr>
          <p:nvPr>
            <p:ph type="body" sz="quarter" idx="14"/>
          </p:nvPr>
        </p:nvSpPr>
        <p:spPr>
          <a:xfrm>
            <a:off x="6835140" y="2194560"/>
            <a:ext cx="2926080" cy="2926080"/>
          </a:xfrm>
          <a:prstGeom prst="ellipse">
            <a:avLst/>
          </a:prstGeom>
          <a:solidFill>
            <a:schemeClr val="accent5">
              <a:alpha val="76000"/>
            </a:schemeClr>
          </a:solidFill>
        </p:spPr>
        <p:txBody>
          <a:bodyPr anchor="ctr" anchorCtr="0"/>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Master text styles</a:t>
            </a:r>
            <a:endParaRPr lang="en-CA" dirty="0"/>
          </a:p>
        </p:txBody>
      </p:sp>
      <p:sp>
        <p:nvSpPr>
          <p:cNvPr id="7" name="Text Placeholder 3"/>
          <p:cNvSpPr>
            <a:spLocks noGrp="1"/>
          </p:cNvSpPr>
          <p:nvPr>
            <p:ph type="body" sz="quarter" idx="13"/>
          </p:nvPr>
        </p:nvSpPr>
        <p:spPr>
          <a:xfrm>
            <a:off x="4632960" y="2194560"/>
            <a:ext cx="2926080" cy="2926080"/>
          </a:xfrm>
          <a:prstGeom prst="ellipse">
            <a:avLst/>
          </a:prstGeom>
          <a:solidFill>
            <a:schemeClr val="accent4">
              <a:alpha val="76000"/>
            </a:schemeClr>
          </a:solidFill>
        </p:spPr>
        <p:txBody>
          <a:bodyPr anchor="ctr" anchorCtr="0"/>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Master text styles</a:t>
            </a:r>
            <a:endParaRPr lang="en-CA" dirty="0"/>
          </a:p>
        </p:txBody>
      </p:sp>
      <p:sp>
        <p:nvSpPr>
          <p:cNvPr id="6" name="Text Placeholder 2"/>
          <p:cNvSpPr>
            <a:spLocks noGrp="1"/>
          </p:cNvSpPr>
          <p:nvPr>
            <p:ph type="body" sz="quarter" idx="12"/>
          </p:nvPr>
        </p:nvSpPr>
        <p:spPr>
          <a:xfrm>
            <a:off x="2430780" y="2194560"/>
            <a:ext cx="2926080" cy="2926080"/>
          </a:xfrm>
          <a:prstGeom prst="ellipse">
            <a:avLst/>
          </a:prstGeom>
          <a:solidFill>
            <a:schemeClr val="accent3">
              <a:alpha val="76000"/>
            </a:schemeClr>
          </a:solidFill>
        </p:spPr>
        <p:txBody>
          <a:bodyPr anchor="ctr" anchorCtr="0"/>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Master text styles</a:t>
            </a:r>
            <a:endParaRPr lang="en-CA" dirty="0"/>
          </a:p>
        </p:txBody>
      </p:sp>
      <p:sp>
        <p:nvSpPr>
          <p:cNvPr id="5" name="Text Placeholder 1"/>
          <p:cNvSpPr>
            <a:spLocks noGrp="1"/>
          </p:cNvSpPr>
          <p:nvPr>
            <p:ph type="body" sz="quarter" idx="11"/>
          </p:nvPr>
        </p:nvSpPr>
        <p:spPr>
          <a:xfrm>
            <a:off x="228600" y="2194560"/>
            <a:ext cx="2926080" cy="2926080"/>
          </a:xfrm>
          <a:prstGeom prst="ellipse">
            <a:avLst/>
          </a:prstGeom>
          <a:solidFill>
            <a:schemeClr val="accent2">
              <a:alpha val="76000"/>
            </a:schemeClr>
          </a:solidFill>
        </p:spPr>
        <p:txBody>
          <a:bodyPr anchor="ctr" anchorCtr="0"/>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Master text styles</a:t>
            </a:r>
            <a:endParaRPr lang="en-CA" dirty="0"/>
          </a:p>
        </p:txBody>
      </p:sp>
    </p:spTree>
    <p:extLst>
      <p:ext uri="{BB962C8B-B14F-4D97-AF65-F5344CB8AC3E}">
        <p14:creationId xmlns:p14="http://schemas.microsoft.com/office/powerpoint/2010/main" val="34736646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tmplLst>
          <p:tmpl>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8" grpId="0" animBg="1">
        <p:tmplLst>
          <p:tmpl>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7" grpId="0" animBg="1">
        <p:tmplLst>
          <p:tmpl>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6" grpId="0" animBg="1">
        <p:tmplLst>
          <p:tmpl>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5" grpId="0" animBg="1">
        <p:tmplLst>
          <p:tmpl>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rong Argument or 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Footer Placeholder 2"/>
          <p:cNvSpPr>
            <a:spLocks noGrp="1"/>
          </p:cNvSpPr>
          <p:nvPr>
            <p:ph type="ftr" sz="quarter" idx="10"/>
          </p:nvPr>
        </p:nvSpPr>
        <p:spPr/>
        <p:txBody>
          <a:bodyPr/>
          <a:lstStyle/>
          <a:p>
            <a:r>
              <a:rPr lang="en-CA" smtClean="0"/>
              <a:t>City of Yellowknife - Zoning Bylaw Repeal and Replacement</a:t>
            </a:r>
            <a:endParaRPr lang="en-CA" dirty="0"/>
          </a:p>
        </p:txBody>
      </p:sp>
      <p:sp>
        <p:nvSpPr>
          <p:cNvPr id="5" name="Picture Placeholder 4"/>
          <p:cNvSpPr>
            <a:spLocks noGrp="1"/>
          </p:cNvSpPr>
          <p:nvPr>
            <p:ph type="pic" sz="quarter" idx="11"/>
          </p:nvPr>
        </p:nvSpPr>
        <p:spPr>
          <a:xfrm>
            <a:off x="0" y="914400"/>
            <a:ext cx="12192000" cy="5257800"/>
          </a:xfrm>
        </p:spPr>
        <p:txBody>
          <a:bodyPr/>
          <a:lstStyle/>
          <a:p>
            <a:endParaRPr lang="en-CA"/>
          </a:p>
        </p:txBody>
      </p:sp>
      <p:sp>
        <p:nvSpPr>
          <p:cNvPr id="7" name="Text Placeholder 6"/>
          <p:cNvSpPr>
            <a:spLocks noGrp="1"/>
          </p:cNvSpPr>
          <p:nvPr>
            <p:ph type="body" sz="quarter" idx="12"/>
          </p:nvPr>
        </p:nvSpPr>
        <p:spPr>
          <a:xfrm>
            <a:off x="3162300" y="1981200"/>
            <a:ext cx="5867400" cy="2514600"/>
          </a:xfrm>
          <a:solidFill>
            <a:schemeClr val="accent1"/>
          </a:solidFill>
          <a:ln>
            <a:solidFill>
              <a:schemeClr val="bg1"/>
            </a:solidFill>
          </a:ln>
        </p:spPr>
        <p:txBody>
          <a:bodyPr anchor="ctr" anchorCtr="0"/>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Master text styles</a:t>
            </a:r>
            <a:endParaRPr lang="en-CA" dirty="0"/>
          </a:p>
        </p:txBody>
      </p:sp>
    </p:spTree>
    <p:extLst>
      <p:ext uri="{BB962C8B-B14F-4D97-AF65-F5344CB8AC3E}">
        <p14:creationId xmlns:p14="http://schemas.microsoft.com/office/powerpoint/2010/main" val="2921820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tmplLst>
          <p:tmpl>
            <p:tnLst>
              <p:par>
                <p:cTn presetID="42"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549"/>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219"/>
            </a:lvl1pPr>
            <a:lvl2pPr marL="422871" indent="0" algn="ctr">
              <a:buNone/>
              <a:defRPr sz="1850"/>
            </a:lvl2pPr>
            <a:lvl3pPr marL="845743" indent="0" algn="ctr">
              <a:buNone/>
              <a:defRPr sz="1665"/>
            </a:lvl3pPr>
            <a:lvl4pPr marL="1268615" indent="0" algn="ctr">
              <a:buNone/>
              <a:defRPr sz="1480"/>
            </a:lvl4pPr>
            <a:lvl5pPr marL="1691486" indent="0" algn="ctr">
              <a:buNone/>
              <a:defRPr sz="1480"/>
            </a:lvl5pPr>
            <a:lvl6pPr marL="2114357" indent="0" algn="ctr">
              <a:buNone/>
              <a:defRPr sz="1480"/>
            </a:lvl6pPr>
            <a:lvl7pPr marL="2537228" indent="0" algn="ctr">
              <a:buNone/>
              <a:defRPr sz="1480"/>
            </a:lvl7pPr>
            <a:lvl8pPr marL="2960100" indent="0" algn="ctr">
              <a:buNone/>
              <a:defRPr sz="1480"/>
            </a:lvl8pPr>
            <a:lvl9pPr marL="3382972" indent="0" algn="ctr">
              <a:buNone/>
              <a:defRPr sz="14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839409-CD0C-5F4B-A5B2-F628E0A905BD}" type="datetimeFigureOut">
              <a:rPr lang="en-US" smtClean="0"/>
              <a:t>9/28/21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B76FF-368B-2243-9872-6638ADF99B14}" type="slidenum">
              <a:rPr lang="en-US" smtClean="0"/>
              <a:t>‹#›</a:t>
            </a:fld>
            <a:endParaRPr lang="en-US"/>
          </a:p>
        </p:txBody>
      </p:sp>
    </p:spTree>
    <p:extLst>
      <p:ext uri="{BB962C8B-B14F-4D97-AF65-F5344CB8AC3E}">
        <p14:creationId xmlns:p14="http://schemas.microsoft.com/office/powerpoint/2010/main" val="1370708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228600" y="1143000"/>
            <a:ext cx="11734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Footer Placeholder 6"/>
          <p:cNvSpPr>
            <a:spLocks noGrp="1"/>
          </p:cNvSpPr>
          <p:nvPr>
            <p:ph type="ftr" sz="quarter" idx="10"/>
          </p:nvPr>
        </p:nvSpPr>
        <p:spPr/>
        <p:txBody>
          <a:bodyPr/>
          <a:lstStyle/>
          <a:p>
            <a:r>
              <a:rPr lang="en-CA" smtClean="0"/>
              <a:t>City of Yellowknife - Zoning Bylaw Repeal and Replacement</a:t>
            </a:r>
            <a:endParaRPr lang="en-CA" dirty="0"/>
          </a:p>
        </p:txBody>
      </p:sp>
    </p:spTree>
    <p:extLst>
      <p:ext uri="{BB962C8B-B14F-4D97-AF65-F5344CB8AC3E}">
        <p14:creationId xmlns:p14="http://schemas.microsoft.com/office/powerpoint/2010/main" val="3277224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id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4114800" y="1143000"/>
            <a:ext cx="7848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Footer Placeholder 6"/>
          <p:cNvSpPr>
            <a:spLocks noGrp="1"/>
          </p:cNvSpPr>
          <p:nvPr>
            <p:ph type="ftr" sz="quarter" idx="10"/>
          </p:nvPr>
        </p:nvSpPr>
        <p:spPr/>
        <p:txBody>
          <a:bodyPr/>
          <a:lstStyle/>
          <a:p>
            <a:r>
              <a:rPr lang="en-CA" smtClean="0"/>
              <a:t>City of Yellowknife - Zoning Bylaw Repeal and Replacement</a:t>
            </a:r>
            <a:endParaRPr lang="en-CA" dirty="0"/>
          </a:p>
        </p:txBody>
      </p:sp>
      <p:sp>
        <p:nvSpPr>
          <p:cNvPr id="5" name="Picture Placeholder 4"/>
          <p:cNvSpPr>
            <a:spLocks noGrp="1"/>
          </p:cNvSpPr>
          <p:nvPr>
            <p:ph type="pic" sz="quarter" idx="11"/>
          </p:nvPr>
        </p:nvSpPr>
        <p:spPr>
          <a:xfrm>
            <a:off x="0" y="1143000"/>
            <a:ext cx="4010025" cy="5029200"/>
          </a:xfrm>
          <a:solidFill>
            <a:schemeClr val="tx2">
              <a:lumMod val="10000"/>
              <a:lumOff val="90000"/>
            </a:schemeClr>
          </a:solidFill>
        </p:spPr>
        <p:txBody>
          <a:bodyPr/>
          <a:lstStyle/>
          <a:p>
            <a:endParaRPr lang="en-CA"/>
          </a:p>
        </p:txBody>
      </p:sp>
    </p:spTree>
    <p:extLst>
      <p:ext uri="{BB962C8B-B14F-4D97-AF65-F5344CB8AC3E}">
        <p14:creationId xmlns:p14="http://schemas.microsoft.com/office/powerpoint/2010/main" val="6363438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14400"/>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228600" y="1157288"/>
            <a:ext cx="5867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2062162"/>
            <a:ext cx="5867400" cy="41100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6172200" y="1143000"/>
            <a:ext cx="5791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062162"/>
            <a:ext cx="5791200" cy="4110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10" name="Footer Placeholder 9"/>
          <p:cNvSpPr>
            <a:spLocks noGrp="1"/>
          </p:cNvSpPr>
          <p:nvPr>
            <p:ph type="ftr" sz="quarter" idx="10"/>
          </p:nvPr>
        </p:nvSpPr>
        <p:spPr/>
        <p:txBody>
          <a:bodyPr/>
          <a:lstStyle/>
          <a:p>
            <a:r>
              <a:rPr lang="en-CA" smtClean="0"/>
              <a:t>City of Yellowknife - Zoning Bylaw Repeal and Replacement</a:t>
            </a:r>
            <a:endParaRPr lang="en-CA" dirty="0"/>
          </a:p>
        </p:txBody>
      </p:sp>
    </p:spTree>
    <p:extLst>
      <p:ext uri="{BB962C8B-B14F-4D97-AF65-F5344CB8AC3E}">
        <p14:creationId xmlns:p14="http://schemas.microsoft.com/office/powerpoint/2010/main" val="17122982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flict &amp; 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14400"/>
          </a:xfrm>
        </p:spPr>
        <p:txBody>
          <a:bodyPr/>
          <a:lstStyle/>
          <a:p>
            <a:r>
              <a:rPr lang="en-US" smtClean="0"/>
              <a:t>Click to edit Master title style</a:t>
            </a:r>
            <a:endParaRPr lang="en-CA"/>
          </a:p>
        </p:txBody>
      </p:sp>
      <p:sp>
        <p:nvSpPr>
          <p:cNvPr id="4" name="Content Placeholder 3"/>
          <p:cNvSpPr>
            <a:spLocks noGrp="1"/>
          </p:cNvSpPr>
          <p:nvPr>
            <p:ph sz="half" idx="2"/>
          </p:nvPr>
        </p:nvSpPr>
        <p:spPr>
          <a:xfrm>
            <a:off x="0" y="1143001"/>
            <a:ext cx="6096000" cy="5029199"/>
          </a:xfrm>
          <a:solidFill>
            <a:schemeClr val="accent1"/>
          </a:solidFill>
        </p:spPr>
        <p:txBody>
          <a:bodyPr anchor="ctr" anchorCtr="0">
            <a:normAutofit/>
          </a:bodyPr>
          <a:lstStyle>
            <a:lvl1pPr>
              <a:defRPr sz="2800" b="1">
                <a:solidFill>
                  <a:schemeClr val="bg1"/>
                </a:solidFill>
              </a:defRPr>
            </a:lvl1pPr>
            <a:lvl2pPr>
              <a:defRPr sz="2400" b="1">
                <a:solidFill>
                  <a:schemeClr val="bg1"/>
                </a:solidFill>
              </a:defRPr>
            </a:lvl2pPr>
            <a:lvl3pPr>
              <a:defRPr sz="2000" b="1">
                <a:solidFill>
                  <a:schemeClr val="bg1"/>
                </a:solidFill>
              </a:defRPr>
            </a:lvl3pPr>
            <a:lvl4pPr>
              <a:defRPr sz="1800" b="1">
                <a:solidFill>
                  <a:schemeClr val="bg1"/>
                </a:solidFill>
              </a:defRPr>
            </a:lvl4pPr>
            <a:lvl5pPr>
              <a:defRPr sz="1800" b="1">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Content Placeholder 5"/>
          <p:cNvSpPr>
            <a:spLocks noGrp="1"/>
          </p:cNvSpPr>
          <p:nvPr>
            <p:ph sz="quarter" idx="4"/>
          </p:nvPr>
        </p:nvSpPr>
        <p:spPr>
          <a:xfrm>
            <a:off x="6096000" y="1143000"/>
            <a:ext cx="6096000" cy="5029200"/>
          </a:xfrm>
          <a:solidFill>
            <a:schemeClr val="accent5"/>
          </a:solidFill>
        </p:spPr>
        <p:txBody>
          <a:bodyPr anchor="ctr" anchorCtr="0">
            <a:normAutofit/>
          </a:bodyPr>
          <a:lstStyle>
            <a:lvl1pPr>
              <a:defRPr sz="2800" b="1">
                <a:solidFill>
                  <a:schemeClr val="bg1"/>
                </a:solidFill>
              </a:defRPr>
            </a:lvl1pPr>
            <a:lvl2pPr>
              <a:defRPr sz="2400" b="1">
                <a:solidFill>
                  <a:schemeClr val="bg1"/>
                </a:solidFill>
              </a:defRPr>
            </a:lvl2pPr>
            <a:lvl3pPr>
              <a:defRPr sz="2000" b="1">
                <a:solidFill>
                  <a:schemeClr val="bg1"/>
                </a:solidFill>
              </a:defRPr>
            </a:lvl3pPr>
            <a:lvl4pPr>
              <a:defRPr sz="1800" b="1">
                <a:solidFill>
                  <a:schemeClr val="bg1"/>
                </a:solidFill>
              </a:defRPr>
            </a:lvl4pPr>
            <a:lvl5pPr>
              <a:defRPr sz="1800" b="1">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10" name="Footer Placeholder 9"/>
          <p:cNvSpPr>
            <a:spLocks noGrp="1"/>
          </p:cNvSpPr>
          <p:nvPr>
            <p:ph type="ftr" sz="quarter" idx="10"/>
          </p:nvPr>
        </p:nvSpPr>
        <p:spPr/>
        <p:txBody>
          <a:bodyPr/>
          <a:lstStyle/>
          <a:p>
            <a:r>
              <a:rPr lang="en-CA" smtClean="0"/>
              <a:t>City of Yellowknife - Zoning Bylaw Repeal and Replacement</a:t>
            </a:r>
            <a:endParaRPr lang="en-CA" dirty="0"/>
          </a:p>
        </p:txBody>
      </p:sp>
    </p:spTree>
    <p:extLst>
      <p:ext uri="{BB962C8B-B14F-4D97-AF65-F5344CB8AC3E}">
        <p14:creationId xmlns:p14="http://schemas.microsoft.com/office/powerpoint/2010/main" val="8541655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2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2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14:presetBounceEnd="20000">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14:bounceEnd="20000">
                                          <p:cBhvr additive="base">
                                            <p:cTn id="13" dur="500" fill="hold"/>
                                            <p:tgtEl>
                                              <p:spTgt spid="6"/>
                                            </p:tgtEl>
                                            <p:attrNameLst>
                                              <p:attrName>ppt_x</p:attrName>
                                            </p:attrNameLst>
                                          </p:cBhvr>
                                          <p:tavLst>
                                            <p:tav tm="0">
                                              <p:val>
                                                <p:strVal val="1+#ppt_w/2"/>
                                              </p:val>
                                            </p:tav>
                                            <p:tav tm="100000">
                                              <p:val>
                                                <p:strVal val="#ppt_x"/>
                                              </p:val>
                                            </p:tav>
                                          </p:tavLst>
                                        </p:anim>
                                        <p:anim calcmode="lin" valueType="num" p14:bounceEnd="20000">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tmplLst>
              <p:tmpl>
                <p:tnLst>
                  <p:par>
                    <p:cTn presetID="2" presetClass="entr" presetSubtype="8" fill="hold" nodeType="clickEffect" p14:presetBounceEnd="20000">
                      <p:stCondLst>
                        <p:cond delay="0"/>
                      </p:stCondLst>
                      <p:childTnLst>
                        <p:set>
                          <p:cBhvr>
                            <p:cTn dur="1" fill="hold">
                              <p:stCondLst>
                                <p:cond delay="0"/>
                              </p:stCondLst>
                            </p:cTn>
                            <p:tgtEl>
                              <p:spTgt spid="4"/>
                            </p:tgtEl>
                            <p:attrNameLst>
                              <p:attrName>style.visibility</p:attrName>
                            </p:attrNameLst>
                          </p:cBhvr>
                          <p:to>
                            <p:strVal val="visible"/>
                          </p:to>
                        </p:set>
                        <p:anim calcmode="lin" valueType="num" p14:bounceEnd="20000">
                          <p:cBhvr additive="base">
                            <p:cTn dur="50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6" grpId="0" animBg="1">
            <p:tmplLst>
              <p:tmpl>
                <p:tnLst>
                  <p:par>
                    <p:cTn presetID="2" presetClass="entr" presetSubtype="2" fill="hold" nodeType="clickEffect" p14:presetBounceEnd="20000">
                      <p:stCondLst>
                        <p:cond delay="0"/>
                      </p:stCondLst>
                      <p:childTnLst>
                        <p:set>
                          <p:cBhvr>
                            <p:cTn dur="1" fill="hold">
                              <p:stCondLst>
                                <p:cond delay="0"/>
                              </p:stCondLst>
                            </p:cTn>
                            <p:tgtEl>
                              <p:spTgt spid="6"/>
                            </p:tgtEl>
                            <p:attrNameLst>
                              <p:attrName>style.visibility</p:attrName>
                            </p:attrNameLst>
                          </p:cBhvr>
                          <p:to>
                            <p:strVal val="visible"/>
                          </p:to>
                        </p:set>
                        <p:anim calcmode="lin" valueType="num" p14:bounceEnd="20000">
                          <p:cBhvr additive="base">
                            <p:cTn dur="500" fill="hold"/>
                            <p:tgtEl>
                              <p:spTgt spid="6"/>
                            </p:tgtEl>
                            <p:attrNameLst>
                              <p:attrName>ppt_x</p:attrName>
                            </p:attrNameLst>
                          </p:cBhvr>
                          <p:tavLst>
                            <p:tav tm="0">
                              <p:val>
                                <p:strVal val="1+#ppt_w/2"/>
                              </p:val>
                            </p:tav>
                            <p:tav tm="100000">
                              <p:val>
                                <p:strVal val="#ppt_x"/>
                              </p:val>
                            </p:tav>
                          </p:tavLst>
                        </p:anim>
                        <p:anim calcmode="lin" valueType="num" p14:bounceEnd="20000">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tmplLst>
              <p:tmpl>
                <p:tnLst>
                  <p:par>
                    <p:cTn presetID="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6" grpId="0" animBg="1">
            <p:tmplLst>
              <p:tmpl>
                <p:tnLst>
                  <p:par>
                    <p:cTn presetID="2" presetClass="entr" presetSubtype="2"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lated Concepts">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096000" y="1143000"/>
            <a:ext cx="6096000" cy="5029200"/>
          </a:xfrm>
          <a:solidFill>
            <a:schemeClr val="bg1"/>
          </a:solidFill>
          <a:ln w="57150">
            <a:solidFill>
              <a:schemeClr val="accent1"/>
            </a:solidFill>
          </a:ln>
        </p:spPr>
        <p:txBody>
          <a:bodyPr lIns="457200" rIns="457200" anchor="ctr" anchorCtr="0">
            <a:normAutofit/>
          </a:bodyPr>
          <a:lstStyle>
            <a:lvl1pPr>
              <a:defRPr sz="2800" b="1">
                <a:solidFill>
                  <a:schemeClr val="accent1"/>
                </a:solidFill>
              </a:defRPr>
            </a:lvl1pPr>
            <a:lvl2pPr>
              <a:defRPr sz="2400" b="1">
                <a:solidFill>
                  <a:schemeClr val="accent1"/>
                </a:solidFill>
              </a:defRPr>
            </a:lvl2pPr>
            <a:lvl3pPr>
              <a:defRPr sz="20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2" name="Title 1"/>
          <p:cNvSpPr>
            <a:spLocks noGrp="1"/>
          </p:cNvSpPr>
          <p:nvPr>
            <p:ph type="title"/>
          </p:nvPr>
        </p:nvSpPr>
        <p:spPr>
          <a:xfrm>
            <a:off x="0" y="1"/>
            <a:ext cx="12192000" cy="914400"/>
          </a:xfrm>
        </p:spPr>
        <p:txBody>
          <a:bodyPr/>
          <a:lstStyle/>
          <a:p>
            <a:r>
              <a:rPr lang="en-US" smtClean="0"/>
              <a:t>Click to edit Master title style</a:t>
            </a:r>
            <a:endParaRPr lang="en-CA"/>
          </a:p>
        </p:txBody>
      </p:sp>
      <p:sp>
        <p:nvSpPr>
          <p:cNvPr id="4" name="Content Placeholder 3"/>
          <p:cNvSpPr>
            <a:spLocks noGrp="1"/>
          </p:cNvSpPr>
          <p:nvPr>
            <p:ph sz="half" idx="2"/>
          </p:nvPr>
        </p:nvSpPr>
        <p:spPr>
          <a:xfrm>
            <a:off x="0" y="1143001"/>
            <a:ext cx="6096000" cy="5029199"/>
          </a:xfrm>
          <a:solidFill>
            <a:schemeClr val="accent1"/>
          </a:solidFill>
          <a:ln w="57150">
            <a:solidFill>
              <a:schemeClr val="accent1"/>
            </a:solidFill>
          </a:ln>
        </p:spPr>
        <p:txBody>
          <a:bodyPr lIns="457200" rIns="457200" anchor="ctr" anchorCtr="0">
            <a:normAutofit/>
          </a:bodyPr>
          <a:lstStyle>
            <a:lvl1pPr>
              <a:defRPr sz="2800" b="1">
                <a:solidFill>
                  <a:schemeClr val="bg1"/>
                </a:solidFill>
              </a:defRPr>
            </a:lvl1pPr>
            <a:lvl2pPr>
              <a:defRPr sz="2400" b="1">
                <a:solidFill>
                  <a:schemeClr val="bg1"/>
                </a:solidFill>
              </a:defRPr>
            </a:lvl2pPr>
            <a:lvl3pPr>
              <a:defRPr sz="2000" b="1">
                <a:solidFill>
                  <a:schemeClr val="bg1"/>
                </a:solidFill>
              </a:defRPr>
            </a:lvl3pPr>
            <a:lvl4pPr>
              <a:defRPr sz="1800" b="1">
                <a:solidFill>
                  <a:schemeClr val="bg1"/>
                </a:solidFill>
              </a:defRPr>
            </a:lvl4pPr>
            <a:lvl5pPr>
              <a:defRPr sz="1800" b="1">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0" name="Footer Placeholder 9"/>
          <p:cNvSpPr>
            <a:spLocks noGrp="1"/>
          </p:cNvSpPr>
          <p:nvPr>
            <p:ph type="ftr" sz="quarter" idx="10"/>
          </p:nvPr>
        </p:nvSpPr>
        <p:spPr/>
        <p:txBody>
          <a:bodyPr/>
          <a:lstStyle/>
          <a:p>
            <a:r>
              <a:rPr lang="en-CA" smtClean="0"/>
              <a:t>City of Yellowknife - Zoning Bylaw Repeal and Replacement</a:t>
            </a:r>
            <a:endParaRPr lang="en-CA" dirty="0"/>
          </a:p>
        </p:txBody>
      </p:sp>
    </p:spTree>
    <p:extLst>
      <p:ext uri="{BB962C8B-B14F-4D97-AF65-F5344CB8AC3E}">
        <p14:creationId xmlns:p14="http://schemas.microsoft.com/office/powerpoint/2010/main" val="2159363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40000" decel="4000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tmplLst>
          <p:tmpl>
            <p:tnLst>
              <p:par>
                <p:cTn presetID="2" presetClass="entr" presetSubtype="8" accel="40000" decel="4000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4" grpId="0" animBg="1">
        <p:tmplLst>
          <p:tmpl>
            <p:tnLst>
              <p:par>
                <p:cTn presetID="2" presetClass="entr" presetSubtype="8" decel="5000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graphic Section Header">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12192000" cy="4495800"/>
          </a:xfrm>
          <a:solidFill>
            <a:schemeClr val="tx2">
              <a:lumMod val="25000"/>
              <a:lumOff val="75000"/>
            </a:schemeClr>
          </a:solidFill>
        </p:spPr>
        <p:txBody>
          <a:bodyPr/>
          <a:lstStyle/>
          <a:p>
            <a:endParaRPr lang="en-CA"/>
          </a:p>
        </p:txBody>
      </p:sp>
      <p:sp>
        <p:nvSpPr>
          <p:cNvPr id="2" name="Title 1"/>
          <p:cNvSpPr>
            <a:spLocks noGrp="1"/>
          </p:cNvSpPr>
          <p:nvPr>
            <p:ph type="title"/>
          </p:nvPr>
        </p:nvSpPr>
        <p:spPr>
          <a:xfrm>
            <a:off x="951469" y="1695653"/>
            <a:ext cx="10231395" cy="1218795"/>
          </a:xfrm>
          <a:noFill/>
          <a:ln w="57150">
            <a:solidFill>
              <a:schemeClr val="bg1"/>
            </a:solidFill>
          </a:ln>
        </p:spPr>
        <p:txBody>
          <a:bodyPr lIns="274320" tIns="274320" rIns="274320" bIns="274320" anchor="ctr" anchorCtr="0">
            <a:spAutoFit/>
          </a:bodyPr>
          <a:lstStyle>
            <a:lvl1pPr algn="ctr">
              <a:defRPr sz="4800">
                <a:solidFill>
                  <a:schemeClr val="bg1"/>
                </a:solidFill>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228600" y="4890802"/>
            <a:ext cx="11734800" cy="443198"/>
          </a:xfrm>
        </p:spPr>
        <p:txBody>
          <a:bodyPr wrap="square" lIns="0" tIns="0" rIns="0" bIns="0">
            <a:spAutoFit/>
          </a:bodyPr>
          <a:lstStyle>
            <a:lvl1pPr marL="0" indent="0" algn="ctr">
              <a:buNone/>
              <a:defRPr sz="32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0" name="Footer Placeholder 9"/>
          <p:cNvSpPr>
            <a:spLocks noGrp="1"/>
          </p:cNvSpPr>
          <p:nvPr>
            <p:ph type="ftr" sz="quarter" idx="10"/>
          </p:nvPr>
        </p:nvSpPr>
        <p:spPr/>
        <p:txBody>
          <a:bodyPr/>
          <a:lstStyle>
            <a:lvl1pPr>
              <a:defRPr>
                <a:solidFill>
                  <a:schemeClr val="tx1">
                    <a:lumMod val="65000"/>
                    <a:lumOff val="35000"/>
                  </a:schemeClr>
                </a:solidFill>
              </a:defRPr>
            </a:lvl1pPr>
          </a:lstStyle>
          <a:p>
            <a:r>
              <a:rPr lang="en-CA" smtClean="0"/>
              <a:t>City of Yellowknife - Zoning Bylaw Repeal and Replacement</a:t>
            </a:r>
            <a:endParaRPr lang="en-CA" dirty="0"/>
          </a:p>
        </p:txBody>
      </p:sp>
    </p:spTree>
    <p:extLst>
      <p:ext uri="{BB962C8B-B14F-4D97-AF65-F5344CB8AC3E}">
        <p14:creationId xmlns:p14="http://schemas.microsoft.com/office/powerpoint/2010/main" val="3326405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Photo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Footer Placeholder 2"/>
          <p:cNvSpPr>
            <a:spLocks noGrp="1"/>
          </p:cNvSpPr>
          <p:nvPr>
            <p:ph type="ftr" sz="quarter" idx="10"/>
          </p:nvPr>
        </p:nvSpPr>
        <p:spPr/>
        <p:txBody>
          <a:bodyPr/>
          <a:lstStyle/>
          <a:p>
            <a:r>
              <a:rPr lang="en-CA" smtClean="0"/>
              <a:t>City of Yellowknife - Zoning Bylaw Repeal and Replacement</a:t>
            </a:r>
            <a:endParaRPr lang="en-CA" dirty="0"/>
          </a:p>
        </p:txBody>
      </p:sp>
      <p:sp>
        <p:nvSpPr>
          <p:cNvPr id="5" name="Picture Placeholder 4"/>
          <p:cNvSpPr>
            <a:spLocks noGrp="1"/>
          </p:cNvSpPr>
          <p:nvPr>
            <p:ph type="pic" sz="quarter" idx="11"/>
          </p:nvPr>
        </p:nvSpPr>
        <p:spPr>
          <a:xfrm>
            <a:off x="0" y="914400"/>
            <a:ext cx="12192000" cy="5257800"/>
          </a:xfrm>
        </p:spPr>
        <p:txBody>
          <a:bodyPr/>
          <a:lstStyle/>
          <a:p>
            <a:endParaRPr lang="en-CA"/>
          </a:p>
        </p:txBody>
      </p:sp>
    </p:spTree>
    <p:extLst>
      <p:ext uri="{BB962C8B-B14F-4D97-AF65-F5344CB8AC3E}">
        <p14:creationId xmlns:p14="http://schemas.microsoft.com/office/powerpoint/2010/main" val="6757834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914400"/>
          </a:xfrm>
          <a:prstGeom prst="rect">
            <a:avLst/>
          </a:prstGeom>
          <a:ln>
            <a:noFill/>
          </a:ln>
        </p:spPr>
        <p:style>
          <a:lnRef idx="3">
            <a:schemeClr val="lt1"/>
          </a:lnRef>
          <a:fillRef idx="1">
            <a:schemeClr val="accent1"/>
          </a:fillRef>
          <a:effectRef idx="1">
            <a:schemeClr val="accent1"/>
          </a:effectRef>
          <a:fontRef idx="none"/>
        </p:style>
        <p:txBody>
          <a:bodyPr vert="horz" lIns="228600" tIns="228600" rIns="228600" bIns="228600" rtlCol="0" anchor="ctr">
            <a:no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228600" y="1143000"/>
            <a:ext cx="11734800" cy="5029200"/>
          </a:xfrm>
          <a:prstGeom prst="rect">
            <a:avLst/>
          </a:prstGeom>
        </p:spPr>
        <p:txBody>
          <a:bodyPr vert="horz" lIns="182880" tIns="182880" rIns="182880" bIns="18288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3"/>
          </p:nvPr>
        </p:nvSpPr>
        <p:spPr>
          <a:xfrm>
            <a:off x="228600" y="6400800"/>
            <a:ext cx="7810500" cy="228600"/>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CA" smtClean="0"/>
              <a:t>City of Yellowknife - Zoning Bylaw Repeal and Replacement</a:t>
            </a:r>
            <a:endParaRPr lang="en-CA" dirty="0"/>
          </a:p>
        </p:txBody>
      </p:sp>
      <p:pic>
        <p:nvPicPr>
          <p:cNvPr id="14" name="Picture 13"/>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115502" y="6248400"/>
            <a:ext cx="847898" cy="548640"/>
          </a:xfrm>
          <a:prstGeom prst="rect">
            <a:avLst/>
          </a:prstGeom>
        </p:spPr>
      </p:pic>
      <p:pic>
        <p:nvPicPr>
          <p:cNvPr id="4" name="Picture 3"/>
          <p:cNvPicPr>
            <a:picLocks noChangeAspect="1"/>
          </p:cNvPicPr>
          <p:nvPr userDrawn="1"/>
        </p:nvPicPr>
        <p:blipFill>
          <a:blip r:embed="rId26"/>
          <a:stretch>
            <a:fillRect/>
          </a:stretch>
        </p:blipFill>
        <p:spPr>
          <a:xfrm>
            <a:off x="10747520" y="6313673"/>
            <a:ext cx="367982" cy="483367"/>
          </a:xfrm>
          <a:prstGeom prst="rect">
            <a:avLst/>
          </a:prstGeom>
        </p:spPr>
      </p:pic>
    </p:spTree>
    <p:extLst>
      <p:ext uri="{BB962C8B-B14F-4D97-AF65-F5344CB8AC3E}">
        <p14:creationId xmlns:p14="http://schemas.microsoft.com/office/powerpoint/2010/main" val="3279883680"/>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68" r:id="rId4"/>
    <p:sldLayoutId id="2147483653" r:id="rId5"/>
    <p:sldLayoutId id="2147483669" r:id="rId6"/>
    <p:sldLayoutId id="2147483670" r:id="rId7"/>
    <p:sldLayoutId id="2147483660" r:id="rId8"/>
    <p:sldLayoutId id="2147483663" r:id="rId9"/>
    <p:sldLayoutId id="2147483673" r:id="rId10"/>
    <p:sldLayoutId id="2147483675" r:id="rId11"/>
    <p:sldLayoutId id="2147483654" r:id="rId12"/>
    <p:sldLayoutId id="2147483655" r:id="rId13"/>
    <p:sldLayoutId id="2147483671" r:id="rId14"/>
    <p:sldLayoutId id="2147483674" r:id="rId15"/>
    <p:sldLayoutId id="2147483656" r:id="rId16"/>
    <p:sldLayoutId id="2147483659" r:id="rId17"/>
    <p:sldLayoutId id="2147483662" r:id="rId18"/>
    <p:sldLayoutId id="2147483666" r:id="rId19"/>
    <p:sldLayoutId id="2147483667" r:id="rId20"/>
    <p:sldLayoutId id="2147483664" r:id="rId21"/>
    <p:sldLayoutId id="2147483665" r:id="rId22"/>
    <p:sldLayoutId id="2147483676" r:id="rId2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6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6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04" userDrawn="1">
          <p15:clr>
            <a:srgbClr val="F26B43"/>
          </p15:clr>
        </p15:guide>
        <p15:guide id="2" pos="3840" userDrawn="1">
          <p15:clr>
            <a:srgbClr val="F26B43"/>
          </p15:clr>
        </p15:guide>
        <p15:guide id="3" pos="144" userDrawn="1">
          <p15:clr>
            <a:srgbClr val="F26B43"/>
          </p15:clr>
        </p15:guide>
        <p15:guide id="4" pos="7536" userDrawn="1">
          <p15:clr>
            <a:srgbClr val="F26B43"/>
          </p15:clr>
        </p15:guide>
        <p15:guide id="5" orient="horz" pos="4176" userDrawn="1">
          <p15:clr>
            <a:srgbClr val="F26B43"/>
          </p15:clr>
        </p15:guide>
        <p15:guide id="6" orient="horz" pos="144" userDrawn="1">
          <p15:clr>
            <a:srgbClr val="F26B43"/>
          </p15:clr>
        </p15:guide>
        <p15:guide id="7" orient="horz" pos="576" userDrawn="1">
          <p15:clr>
            <a:srgbClr val="F26B43"/>
          </p15:clr>
        </p15:guide>
        <p15:guide id="8" orient="horz" pos="720" userDrawn="1">
          <p15:clr>
            <a:srgbClr val="F26B43"/>
          </p15:clr>
        </p15:guide>
        <p15:guide id="9" orient="horz" pos="4032" userDrawn="1">
          <p15:clr>
            <a:srgbClr val="F26B43"/>
          </p15:clr>
        </p15:guide>
        <p15:guide id="10" orient="horz" pos="3888" userDrawn="1">
          <p15:clr>
            <a:srgbClr val="F26B43"/>
          </p15:clr>
        </p15:guide>
        <p15:guide id="11" pos="1368" userDrawn="1">
          <p15:clr>
            <a:srgbClr val="F26B43"/>
          </p15:clr>
        </p15:guide>
        <p15:guide id="12" orient="horz" pos="1248" userDrawn="1">
          <p15:clr>
            <a:srgbClr val="F26B43"/>
          </p15:clr>
        </p15:guide>
        <p15:guide id="13" orient="horz" pos="1776" userDrawn="1">
          <p15:clr>
            <a:srgbClr val="F26B43"/>
          </p15:clr>
        </p15:guide>
        <p15:guide id="14" pos="2592" userDrawn="1">
          <p15:clr>
            <a:srgbClr val="F26B43"/>
          </p15:clr>
        </p15:guide>
        <p15:guide id="15" pos="5064" userDrawn="1">
          <p15:clr>
            <a:srgbClr val="F26B43"/>
          </p15:clr>
        </p15:guide>
        <p15:guide id="16" orient="horz" pos="2832" userDrawn="1">
          <p15:clr>
            <a:srgbClr val="F26B43"/>
          </p15:clr>
        </p15:guide>
        <p15:guide id="17" pos="6288" userDrawn="1">
          <p15:clr>
            <a:srgbClr val="F26B43"/>
          </p15:clr>
        </p15:guide>
        <p15:guide id="18" orient="horz" pos="33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icture Placeholder 29"/>
          <p:cNvSpPr>
            <a:spLocks noGrp="1"/>
          </p:cNvSpPr>
          <p:nvPr>
            <p:ph type="pic" sz="quarter" idx="10"/>
          </p:nvPr>
        </p:nvSpPr>
        <p:spPr/>
      </p:sp>
      <p:sp>
        <p:nvSpPr>
          <p:cNvPr id="29" name="Subtitle 28"/>
          <p:cNvSpPr>
            <a:spLocks noGrp="1"/>
          </p:cNvSpPr>
          <p:nvPr>
            <p:ph type="subTitle" idx="1"/>
          </p:nvPr>
        </p:nvSpPr>
        <p:spPr/>
        <p:txBody>
          <a:bodyPr/>
          <a:lstStyle/>
          <a:p>
            <a:r>
              <a:rPr lang="en-CA" dirty="0" smtClean="0"/>
              <a:t>City of Yellowknife</a:t>
            </a:r>
            <a:endParaRPr lang="en-CA" dirty="0"/>
          </a:p>
        </p:txBody>
      </p:sp>
      <p:sp>
        <p:nvSpPr>
          <p:cNvPr id="28" name="Title 27"/>
          <p:cNvSpPr>
            <a:spLocks noGrp="1"/>
          </p:cNvSpPr>
          <p:nvPr>
            <p:ph type="ctrTitle"/>
          </p:nvPr>
        </p:nvSpPr>
        <p:spPr/>
        <p:txBody>
          <a:bodyPr/>
          <a:lstStyle/>
          <a:p>
            <a:r>
              <a:rPr lang="en-CA" dirty="0" smtClean="0"/>
              <a:t>What is a Zoning By-law</a:t>
            </a:r>
            <a:endParaRPr lang="en-CA" dirty="0"/>
          </a:p>
        </p:txBody>
      </p:sp>
      <p:sp>
        <p:nvSpPr>
          <p:cNvPr id="31" name="Text Placeholder 30"/>
          <p:cNvSpPr>
            <a:spLocks noGrp="1"/>
          </p:cNvSpPr>
          <p:nvPr>
            <p:ph type="body" sz="quarter" idx="11"/>
          </p:nvPr>
        </p:nvSpPr>
        <p:spPr/>
        <p:txBody>
          <a:bodyPr/>
          <a:lstStyle/>
          <a:p>
            <a:r>
              <a:rPr lang="en-CA" dirty="0" smtClean="0"/>
              <a:t>September 2021</a:t>
            </a:r>
            <a:endParaRPr lang="en-CA"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5416" y="5334000"/>
            <a:ext cx="2117984" cy="1271054"/>
          </a:xfrm>
          <a:prstGeom prst="rect">
            <a:avLst/>
          </a:prstGeom>
        </p:spPr>
      </p:pic>
    </p:spTree>
    <p:extLst>
      <p:ext uri="{BB962C8B-B14F-4D97-AF65-F5344CB8AC3E}">
        <p14:creationId xmlns:p14="http://schemas.microsoft.com/office/powerpoint/2010/main" val="3093583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16" y="595335"/>
            <a:ext cx="10515426" cy="526759"/>
          </a:xfrm>
        </p:spPr>
        <p:txBody>
          <a:bodyPr/>
          <a:lstStyle/>
          <a:p>
            <a:r>
              <a:rPr lang="en-US" sz="3840" dirty="0">
                <a:latin typeface="+mn-lt"/>
              </a:rPr>
              <a:t>Open Option Parking (Downtown)</a:t>
            </a:r>
          </a:p>
        </p:txBody>
      </p:sp>
      <p:sp>
        <p:nvSpPr>
          <p:cNvPr id="3" name="Content Placeholder 2"/>
          <p:cNvSpPr>
            <a:spLocks noGrp="1"/>
          </p:cNvSpPr>
          <p:nvPr>
            <p:ph idx="1"/>
          </p:nvPr>
        </p:nvSpPr>
        <p:spPr>
          <a:xfrm>
            <a:off x="838288" y="2545381"/>
            <a:ext cx="8180299" cy="3425154"/>
          </a:xfrm>
        </p:spPr>
        <p:txBody>
          <a:bodyPr/>
          <a:lstStyle/>
          <a:p>
            <a:r>
              <a:rPr lang="en-US" dirty="0" smtClean="0"/>
              <a:t>The market will decide how many parking spaces to allot per use</a:t>
            </a:r>
          </a:p>
          <a:p>
            <a:endParaRPr lang="en-US" dirty="0"/>
          </a:p>
          <a:p>
            <a:r>
              <a:rPr lang="en-US" dirty="0"/>
              <a:t>No impact to </a:t>
            </a:r>
            <a:r>
              <a:rPr lang="en-US" dirty="0" smtClean="0"/>
              <a:t>on-street parking</a:t>
            </a:r>
          </a:p>
          <a:p>
            <a:endParaRPr lang="en-US" dirty="0" smtClean="0"/>
          </a:p>
          <a:p>
            <a:r>
              <a:rPr lang="en-US" dirty="0" smtClean="0"/>
              <a:t>Supports densification and downtown revitalization</a:t>
            </a:r>
          </a:p>
          <a:p>
            <a:endParaRPr lang="en-US" dirty="0" smtClean="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9696" y="1600007"/>
            <a:ext cx="3657988" cy="3657988"/>
          </a:xfrm>
          <a:prstGeom prst="rect">
            <a:avLst/>
          </a:prstGeom>
        </p:spPr>
      </p:pic>
    </p:spTree>
    <p:extLst>
      <p:ext uri="{BB962C8B-B14F-4D97-AF65-F5344CB8AC3E}">
        <p14:creationId xmlns:p14="http://schemas.microsoft.com/office/powerpoint/2010/main" val="41117940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323" y="3791946"/>
            <a:ext cx="12097355" cy="2742067"/>
          </a:xfrm>
          <a:prstGeom prst="rect">
            <a:avLst/>
          </a:prstGeom>
        </p:spPr>
      </p:pic>
      <p:sp>
        <p:nvSpPr>
          <p:cNvPr id="2" name="TextBox 1"/>
          <p:cNvSpPr txBox="1"/>
          <p:nvPr/>
        </p:nvSpPr>
        <p:spPr>
          <a:xfrm>
            <a:off x="1494069" y="1042284"/>
            <a:ext cx="9203863" cy="4574073"/>
          </a:xfrm>
          <a:prstGeom prst="rect">
            <a:avLst/>
          </a:prstGeom>
          <a:noFill/>
        </p:spPr>
        <p:txBody>
          <a:bodyPr wrap="square" rtlCol="0">
            <a:spAutoFit/>
          </a:bodyPr>
          <a:lstStyle/>
          <a:p>
            <a:pPr algn="ctr"/>
            <a:r>
              <a:rPr lang="en-US" sz="4321" b="1" dirty="0">
                <a:solidFill>
                  <a:srgbClr val="002060"/>
                </a:solidFill>
              </a:rPr>
              <a:t>DRAFT ZONING BY-LAW</a:t>
            </a:r>
          </a:p>
          <a:p>
            <a:pPr algn="ctr"/>
            <a:endParaRPr lang="en-US" sz="4321" b="1" dirty="0">
              <a:solidFill>
                <a:srgbClr val="002060"/>
              </a:solidFill>
            </a:endParaRPr>
          </a:p>
          <a:p>
            <a:pPr algn="ctr"/>
            <a:r>
              <a:rPr lang="en-US" sz="7041" b="1" dirty="0">
                <a:solidFill>
                  <a:srgbClr val="002060"/>
                </a:solidFill>
              </a:rPr>
              <a:t>RESIDENTIAL CENTRAL ZONE</a:t>
            </a:r>
          </a:p>
          <a:p>
            <a:pPr algn="ctr"/>
            <a:endParaRPr lang="en-US" sz="3200" b="1" dirty="0">
              <a:solidFill>
                <a:srgbClr val="002060"/>
              </a:solidFill>
            </a:endParaRPr>
          </a:p>
          <a:p>
            <a:pPr algn="ctr"/>
            <a:endParaRPr lang="en-US" sz="3200" b="1" dirty="0">
              <a:solidFill>
                <a:srgbClr val="002060"/>
              </a:solidFill>
            </a:endParaRPr>
          </a:p>
        </p:txBody>
      </p:sp>
    </p:spTree>
    <p:extLst>
      <p:ext uri="{BB962C8B-B14F-4D97-AF65-F5344CB8AC3E}">
        <p14:creationId xmlns:p14="http://schemas.microsoft.com/office/powerpoint/2010/main" val="4202373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747" y="595336"/>
            <a:ext cx="10515425" cy="500432"/>
          </a:xfrm>
        </p:spPr>
        <p:txBody>
          <a:bodyPr/>
          <a:lstStyle/>
          <a:p>
            <a:pPr>
              <a:defRPr/>
            </a:pPr>
            <a:r>
              <a:rPr lang="en-US" sz="3840" dirty="0">
                <a:latin typeface="+mn-lt"/>
              </a:rPr>
              <a:t>Direction from Community Plan</a:t>
            </a:r>
          </a:p>
        </p:txBody>
      </p:sp>
      <p:sp>
        <p:nvSpPr>
          <p:cNvPr id="37891" name="Content Placeholder 2"/>
          <p:cNvSpPr>
            <a:spLocks noGrp="1"/>
          </p:cNvSpPr>
          <p:nvPr>
            <p:ph idx="1"/>
          </p:nvPr>
        </p:nvSpPr>
        <p:spPr>
          <a:xfrm>
            <a:off x="838288" y="2544989"/>
            <a:ext cx="9845340" cy="3425546"/>
          </a:xfrm>
        </p:spPr>
        <p:txBody>
          <a:bodyPr/>
          <a:lstStyle/>
          <a:p>
            <a:r>
              <a:rPr lang="en-US" sz="2240" dirty="0"/>
              <a:t>Residential Central Zone is located in the Downtown - Central Residential land use designation</a:t>
            </a:r>
          </a:p>
          <a:p>
            <a:r>
              <a:rPr lang="en-US" sz="2240" dirty="0"/>
              <a:t>Identified as a transition area between the high-density city core and other area designations. </a:t>
            </a:r>
          </a:p>
          <a:p>
            <a:r>
              <a:rPr lang="en-US" altLang="en-US" sz="2240" dirty="0"/>
              <a:t>Planning Policies &amp; Objectives include: intensifying land use through higher density development, encourage higher density residential development, encourage a variety of housing options, and increase mixed land uses</a:t>
            </a:r>
          </a:p>
        </p:txBody>
      </p:sp>
    </p:spTree>
    <p:extLst>
      <p:ext uri="{BB962C8B-B14F-4D97-AF65-F5344CB8AC3E}">
        <p14:creationId xmlns:p14="http://schemas.microsoft.com/office/powerpoint/2010/main" val="2630762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747" y="595336"/>
            <a:ext cx="10515425" cy="500432"/>
          </a:xfrm>
        </p:spPr>
        <p:txBody>
          <a:bodyPr/>
          <a:lstStyle/>
          <a:p>
            <a:pPr>
              <a:defRPr/>
            </a:pPr>
            <a:r>
              <a:rPr lang="en-US" sz="3840" dirty="0">
                <a:latin typeface="+mn-lt"/>
              </a:rPr>
              <a:t>Community Plan Designation vs. Zoning</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838288" y="2034737"/>
            <a:ext cx="3652143" cy="3846547"/>
          </a:xfrm>
          <a:prstGeom prst="rect">
            <a:avLst/>
          </a:prstGeom>
          <a:ln w="28575">
            <a:solidFill>
              <a:srgbClr val="5D9AC4"/>
            </a:solidFill>
          </a:ln>
        </p:spPr>
      </p:pic>
      <p:pic>
        <p:nvPicPr>
          <p:cNvPr id="5" name="Picture 4"/>
          <p:cNvPicPr>
            <a:picLocks noChangeAspect="1"/>
          </p:cNvPicPr>
          <p:nvPr/>
        </p:nvPicPr>
        <p:blipFill>
          <a:blip r:embed="rId4"/>
          <a:stretch>
            <a:fillRect/>
          </a:stretch>
        </p:blipFill>
        <p:spPr>
          <a:xfrm>
            <a:off x="5982800" y="1202319"/>
            <a:ext cx="5370914" cy="5314452"/>
          </a:xfrm>
          <a:prstGeom prst="rect">
            <a:avLst/>
          </a:prstGeom>
          <a:ln w="19050">
            <a:solidFill>
              <a:srgbClr val="5D9AC4"/>
            </a:solidFill>
          </a:ln>
        </p:spPr>
      </p:pic>
    </p:spTree>
    <p:extLst>
      <p:ext uri="{BB962C8B-B14F-4D97-AF65-F5344CB8AC3E}">
        <p14:creationId xmlns:p14="http://schemas.microsoft.com/office/powerpoint/2010/main" val="28756146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747" y="595336"/>
            <a:ext cx="10515425" cy="500432"/>
          </a:xfrm>
        </p:spPr>
        <p:txBody>
          <a:bodyPr/>
          <a:lstStyle/>
          <a:p>
            <a:pPr>
              <a:defRPr/>
            </a:pPr>
            <a:r>
              <a:rPr lang="en-US" sz="3840" dirty="0">
                <a:latin typeface="+mn-lt"/>
              </a:rPr>
              <a:t>RC: Residential Central</a:t>
            </a:r>
          </a:p>
        </p:txBody>
      </p:sp>
      <p:sp>
        <p:nvSpPr>
          <p:cNvPr id="37891" name="Content Placeholder 2"/>
          <p:cNvSpPr>
            <a:spLocks noGrp="1"/>
          </p:cNvSpPr>
          <p:nvPr>
            <p:ph idx="1"/>
          </p:nvPr>
        </p:nvSpPr>
        <p:spPr>
          <a:xfrm>
            <a:off x="838288" y="2544989"/>
            <a:ext cx="9845340" cy="3425546"/>
          </a:xfrm>
        </p:spPr>
        <p:txBody>
          <a:bodyPr/>
          <a:lstStyle/>
          <a:p>
            <a:r>
              <a:rPr lang="en-US" altLang="en-US" dirty="0" smtClean="0"/>
              <a:t>Updates the use of land around the City Core and allows for a greater variety of residential uses &amp; complimentary uses</a:t>
            </a:r>
            <a:endParaRPr lang="en-US" altLang="en-US" dirty="0"/>
          </a:p>
          <a:p>
            <a:r>
              <a:rPr lang="en-US" altLang="en-US" dirty="0" smtClean="0"/>
              <a:t>Preserves and enhances the character of the neighbourhood by encouraging new buildings to fit the character of the existing neighbourhood</a:t>
            </a:r>
          </a:p>
          <a:p>
            <a:r>
              <a:rPr lang="en-US" altLang="en-US" dirty="0" smtClean="0"/>
              <a:t>Any medium to higher density development will need to have land assembled in order to proceed.</a:t>
            </a:r>
          </a:p>
          <a:p>
            <a:endParaRPr lang="en-US" altLang="en-US" dirty="0"/>
          </a:p>
        </p:txBody>
      </p:sp>
    </p:spTree>
    <p:extLst>
      <p:ext uri="{BB962C8B-B14F-4D97-AF65-F5344CB8AC3E}">
        <p14:creationId xmlns:p14="http://schemas.microsoft.com/office/powerpoint/2010/main" val="25708332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747" y="595336"/>
            <a:ext cx="10515425" cy="500432"/>
          </a:xfrm>
        </p:spPr>
        <p:txBody>
          <a:bodyPr/>
          <a:lstStyle/>
          <a:p>
            <a:pPr>
              <a:defRPr/>
            </a:pPr>
            <a:r>
              <a:rPr lang="en-US" sz="3840" dirty="0">
                <a:latin typeface="+mn-lt"/>
              </a:rPr>
              <a:t>Simple and Clear Development Rules</a:t>
            </a:r>
          </a:p>
        </p:txBody>
      </p:sp>
      <p:sp>
        <p:nvSpPr>
          <p:cNvPr id="37891" name="Content Placeholder 2"/>
          <p:cNvSpPr>
            <a:spLocks noGrp="1"/>
          </p:cNvSpPr>
          <p:nvPr>
            <p:ph idx="1"/>
          </p:nvPr>
        </p:nvSpPr>
        <p:spPr>
          <a:xfrm>
            <a:off x="838288" y="2544989"/>
            <a:ext cx="9845340" cy="3425546"/>
          </a:xfrm>
        </p:spPr>
        <p:txBody>
          <a:bodyPr/>
          <a:lstStyle/>
          <a:p>
            <a:r>
              <a:rPr lang="en-US" altLang="en-US" dirty="0" smtClean="0"/>
              <a:t>Redundant information has been removed</a:t>
            </a:r>
          </a:p>
          <a:p>
            <a:pPr marL="0" indent="0">
              <a:buNone/>
            </a:pPr>
            <a:endParaRPr lang="en-US" altLang="en-US" dirty="0" smtClean="0"/>
          </a:p>
          <a:p>
            <a:r>
              <a:rPr lang="en-US" altLang="en-US" dirty="0" smtClean="0"/>
              <a:t>Took into consideration Land Use Planning Best Practices</a:t>
            </a:r>
          </a:p>
          <a:p>
            <a:endParaRPr lang="en-US" altLang="en-US" dirty="0"/>
          </a:p>
          <a:p>
            <a:r>
              <a:rPr lang="en-US" altLang="en-US" dirty="0" smtClean="0"/>
              <a:t>Development regulations specific to residential and non-residential uses have their own sections in the By-law</a:t>
            </a:r>
            <a:endParaRPr lang="en-US" altLang="en-US" dirty="0"/>
          </a:p>
        </p:txBody>
      </p:sp>
    </p:spTree>
    <p:extLst>
      <p:ext uri="{BB962C8B-B14F-4D97-AF65-F5344CB8AC3E}">
        <p14:creationId xmlns:p14="http://schemas.microsoft.com/office/powerpoint/2010/main" val="1267768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7323" y="3791946"/>
            <a:ext cx="12097355" cy="2742067"/>
          </a:xfrm>
          <a:prstGeom prst="rect">
            <a:avLst/>
          </a:prstGeom>
        </p:spPr>
      </p:pic>
      <p:sp>
        <p:nvSpPr>
          <p:cNvPr id="2" name="TextBox 1"/>
          <p:cNvSpPr txBox="1"/>
          <p:nvPr/>
        </p:nvSpPr>
        <p:spPr>
          <a:xfrm>
            <a:off x="1477990" y="1042284"/>
            <a:ext cx="9236021" cy="3490571"/>
          </a:xfrm>
          <a:prstGeom prst="rect">
            <a:avLst/>
          </a:prstGeom>
          <a:noFill/>
        </p:spPr>
        <p:txBody>
          <a:bodyPr wrap="square" rtlCol="0">
            <a:spAutoFit/>
          </a:bodyPr>
          <a:lstStyle/>
          <a:p>
            <a:pPr algn="ctr"/>
            <a:r>
              <a:rPr lang="en-US" sz="4321" b="1" dirty="0">
                <a:solidFill>
                  <a:srgbClr val="002060"/>
                </a:solidFill>
              </a:rPr>
              <a:t>DRAFT ZONING BY-LAW</a:t>
            </a:r>
          </a:p>
          <a:p>
            <a:pPr algn="ctr"/>
            <a:endParaRPr lang="en-US" sz="4321" b="1" dirty="0">
              <a:solidFill>
                <a:srgbClr val="002060"/>
              </a:solidFill>
            </a:endParaRPr>
          </a:p>
          <a:p>
            <a:pPr algn="ctr"/>
            <a:r>
              <a:rPr lang="en-US" sz="7041" b="1" dirty="0">
                <a:solidFill>
                  <a:srgbClr val="002060"/>
                </a:solidFill>
              </a:rPr>
              <a:t>INFILL &amp; DENSIFICATION</a:t>
            </a:r>
          </a:p>
          <a:p>
            <a:pPr algn="ctr"/>
            <a:endParaRPr lang="en-US" sz="3200" b="1" dirty="0">
              <a:solidFill>
                <a:srgbClr val="002060"/>
              </a:solidFill>
            </a:endParaRPr>
          </a:p>
          <a:p>
            <a:pPr algn="ctr"/>
            <a:endParaRPr lang="en-US" sz="3200" b="1" dirty="0">
              <a:solidFill>
                <a:srgbClr val="002060"/>
              </a:solidFill>
            </a:endParaRPr>
          </a:p>
        </p:txBody>
      </p:sp>
    </p:spTree>
    <p:extLst>
      <p:ext uri="{BB962C8B-B14F-4D97-AF65-F5344CB8AC3E}">
        <p14:creationId xmlns:p14="http://schemas.microsoft.com/office/powerpoint/2010/main" val="4280469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747" y="595336"/>
            <a:ext cx="10515425" cy="500432"/>
          </a:xfrm>
        </p:spPr>
        <p:txBody>
          <a:bodyPr/>
          <a:lstStyle/>
          <a:p>
            <a:pPr>
              <a:defRPr/>
            </a:pPr>
            <a:r>
              <a:rPr lang="en-US" sz="3840" dirty="0">
                <a:latin typeface="+mn-lt"/>
              </a:rPr>
              <a:t>Direction from Community Plan</a:t>
            </a:r>
          </a:p>
        </p:txBody>
      </p:sp>
      <p:sp>
        <p:nvSpPr>
          <p:cNvPr id="22531" name="Content Placeholder 2"/>
          <p:cNvSpPr>
            <a:spLocks noGrp="1"/>
          </p:cNvSpPr>
          <p:nvPr>
            <p:ph idx="1"/>
          </p:nvPr>
        </p:nvSpPr>
        <p:spPr>
          <a:xfrm>
            <a:off x="838288" y="2544989"/>
            <a:ext cx="6069963" cy="3425546"/>
          </a:xfrm>
        </p:spPr>
        <p:txBody>
          <a:bodyPr/>
          <a:lstStyle/>
          <a:p>
            <a:r>
              <a:rPr lang="en-US" altLang="en-US" sz="2240"/>
              <a:t>As outlined in the 2020 Community Plan:</a:t>
            </a:r>
          </a:p>
          <a:p>
            <a:pPr lvl="1"/>
            <a:r>
              <a:rPr lang="en-US" altLang="en-US" sz="1840"/>
              <a:t>10, 514 ha of land exists within the municipal boundary</a:t>
            </a:r>
          </a:p>
          <a:p>
            <a:pPr lvl="1"/>
            <a:r>
              <a:rPr lang="en-US" altLang="en-US" sz="1840"/>
              <a:t>4, 925 ha of this land is available for potential development</a:t>
            </a:r>
          </a:p>
          <a:p>
            <a:pPr lvl="1"/>
            <a:r>
              <a:rPr lang="en-US" altLang="en-US" sz="1840"/>
              <a:t>97.3% of that untenured and under the control of the GNWT</a:t>
            </a:r>
          </a:p>
          <a:p>
            <a:pPr lvl="1"/>
            <a:r>
              <a:rPr lang="en-US" altLang="en-US" sz="1840"/>
              <a:t>Only 118 ha is private or City-tenured land</a:t>
            </a:r>
          </a:p>
          <a:p>
            <a:pPr lvl="1"/>
            <a:r>
              <a:rPr lang="en-US" altLang="en-US" sz="1840"/>
              <a:t>Much of this remainder has restrictions or is being used as public recreational lands</a:t>
            </a:r>
          </a:p>
        </p:txBody>
      </p:sp>
    </p:spTree>
    <p:extLst>
      <p:ext uri="{BB962C8B-B14F-4D97-AF65-F5344CB8AC3E}">
        <p14:creationId xmlns:p14="http://schemas.microsoft.com/office/powerpoint/2010/main" val="1428672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747" y="595336"/>
            <a:ext cx="10515425" cy="500432"/>
          </a:xfrm>
        </p:spPr>
        <p:txBody>
          <a:bodyPr/>
          <a:lstStyle/>
          <a:p>
            <a:pPr>
              <a:defRPr/>
            </a:pPr>
            <a:r>
              <a:rPr lang="en-US" sz="3840" dirty="0">
                <a:latin typeface="+mn-lt"/>
              </a:rPr>
              <a:t>Densification and Infill</a:t>
            </a:r>
          </a:p>
        </p:txBody>
      </p:sp>
      <p:sp>
        <p:nvSpPr>
          <p:cNvPr id="24579" name="Content Placeholder 2"/>
          <p:cNvSpPr>
            <a:spLocks noGrp="1"/>
          </p:cNvSpPr>
          <p:nvPr>
            <p:ph idx="1"/>
          </p:nvPr>
        </p:nvSpPr>
        <p:spPr>
          <a:xfrm>
            <a:off x="838288" y="2544989"/>
            <a:ext cx="6837123" cy="3425546"/>
          </a:xfrm>
        </p:spPr>
        <p:txBody>
          <a:bodyPr/>
          <a:lstStyle/>
          <a:p>
            <a:r>
              <a:rPr lang="en-US" altLang="en-US" smtClean="0"/>
              <a:t>Support downtown revitalization</a:t>
            </a:r>
          </a:p>
          <a:p>
            <a:r>
              <a:rPr lang="en-US" altLang="en-US" smtClean="0"/>
              <a:t>Support development of complete communities</a:t>
            </a:r>
          </a:p>
          <a:p>
            <a:r>
              <a:rPr lang="en-US" altLang="en-US" smtClean="0"/>
              <a:t>Addresses the ‘missing middle’</a:t>
            </a:r>
          </a:p>
          <a:p>
            <a:r>
              <a:rPr lang="en-US" altLang="en-US" smtClean="0"/>
              <a:t>Encourages active transportation and transit supportive development</a:t>
            </a:r>
          </a:p>
          <a:p>
            <a:r>
              <a:rPr lang="en-US" altLang="en-US" smtClean="0"/>
              <a:t>Climate Change mitigation</a:t>
            </a:r>
          </a:p>
        </p:txBody>
      </p:sp>
      <p:sp>
        <p:nvSpPr>
          <p:cNvPr id="24580" name="TextBox 9"/>
          <p:cNvSpPr txBox="1">
            <a:spLocks noChangeArrowheads="1"/>
          </p:cNvSpPr>
          <p:nvPr/>
        </p:nvSpPr>
        <p:spPr bwMode="auto">
          <a:xfrm>
            <a:off x="8504806" y="2918408"/>
            <a:ext cx="2874310" cy="2677656"/>
          </a:xfrm>
          <a:prstGeom prst="rect">
            <a:avLst/>
          </a:prstGeom>
          <a:solidFill>
            <a:srgbClr val="E3EBF0"/>
          </a:solidFill>
          <a:ln w="76200">
            <a:solidFill>
              <a:srgbClr val="99BEE0"/>
            </a:solidFill>
            <a:miter lim="800000"/>
            <a:headEnd/>
            <a:tailEnd/>
          </a:ln>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111250" fontAlgn="base">
              <a:spcBef>
                <a:spcPct val="0"/>
              </a:spcBef>
              <a:spcAft>
                <a:spcPct val="0"/>
              </a:spcAft>
              <a:defRPr sz="2100">
                <a:solidFill>
                  <a:schemeClr val="tx1"/>
                </a:solidFill>
                <a:latin typeface="Calibri" panose="020F0502020204030204" pitchFamily="34" charset="0"/>
              </a:defRPr>
            </a:lvl6pPr>
            <a:lvl7pPr marL="2971800" indent="-228600" defTabSz="1111250" fontAlgn="base">
              <a:spcBef>
                <a:spcPct val="0"/>
              </a:spcBef>
              <a:spcAft>
                <a:spcPct val="0"/>
              </a:spcAft>
              <a:defRPr sz="2100">
                <a:solidFill>
                  <a:schemeClr val="tx1"/>
                </a:solidFill>
                <a:latin typeface="Calibri" panose="020F0502020204030204" pitchFamily="34" charset="0"/>
              </a:defRPr>
            </a:lvl7pPr>
            <a:lvl8pPr marL="3429000" indent="-228600" defTabSz="1111250" fontAlgn="base">
              <a:spcBef>
                <a:spcPct val="0"/>
              </a:spcBef>
              <a:spcAft>
                <a:spcPct val="0"/>
              </a:spcAft>
              <a:defRPr sz="2100">
                <a:solidFill>
                  <a:schemeClr val="tx1"/>
                </a:solidFill>
                <a:latin typeface="Calibri" panose="020F0502020204030204" pitchFamily="34" charset="0"/>
              </a:defRPr>
            </a:lvl8pPr>
            <a:lvl9pPr marL="3886200" indent="-228600" defTabSz="1111250" fontAlgn="base">
              <a:spcBef>
                <a:spcPct val="0"/>
              </a:spcBef>
              <a:spcAft>
                <a:spcPct val="0"/>
              </a:spcAft>
              <a:defRPr sz="2100">
                <a:solidFill>
                  <a:schemeClr val="tx1"/>
                </a:solidFill>
                <a:latin typeface="Calibri" panose="020F0502020204030204" pitchFamily="34" charset="0"/>
              </a:defRPr>
            </a:lvl9pPr>
          </a:lstStyle>
          <a:p>
            <a:pPr algn="ctr" defTabSz="889111" eaLnBrk="0" fontAlgn="base" hangingPunct="0">
              <a:spcBef>
                <a:spcPct val="0"/>
              </a:spcBef>
              <a:spcAft>
                <a:spcPct val="0"/>
              </a:spcAft>
              <a:defRPr/>
            </a:pPr>
            <a:endParaRPr lang="en-US" altLang="en-US" sz="1680">
              <a:solidFill>
                <a:srgbClr val="000000"/>
              </a:solidFill>
              <a:cs typeface="Arial" panose="020B0604020202020204" pitchFamily="34" charset="0"/>
            </a:endParaRPr>
          </a:p>
          <a:p>
            <a:pPr algn="ctr" defTabSz="889111" eaLnBrk="0" fontAlgn="base" hangingPunct="0">
              <a:spcBef>
                <a:spcPct val="0"/>
              </a:spcBef>
              <a:spcAft>
                <a:spcPct val="0"/>
              </a:spcAft>
              <a:defRPr/>
            </a:pPr>
            <a:endParaRPr lang="en-US" altLang="en-US" sz="1680">
              <a:solidFill>
                <a:srgbClr val="000000"/>
              </a:solidFill>
              <a:cs typeface="Arial" panose="020B0604020202020204" pitchFamily="34" charset="0"/>
            </a:endParaRPr>
          </a:p>
          <a:p>
            <a:pPr algn="ctr" defTabSz="889111" eaLnBrk="0" fontAlgn="base" hangingPunct="0">
              <a:spcBef>
                <a:spcPct val="0"/>
              </a:spcBef>
              <a:spcAft>
                <a:spcPct val="0"/>
              </a:spcAft>
              <a:defRPr/>
            </a:pPr>
            <a:endParaRPr lang="en-US" altLang="en-US" sz="1680">
              <a:solidFill>
                <a:srgbClr val="000000"/>
              </a:solidFill>
              <a:cs typeface="Arial" panose="020B0604020202020204" pitchFamily="34" charset="0"/>
            </a:endParaRPr>
          </a:p>
          <a:p>
            <a:pPr algn="ctr" defTabSz="889111" eaLnBrk="0" fontAlgn="base" hangingPunct="0">
              <a:spcBef>
                <a:spcPct val="0"/>
              </a:spcBef>
              <a:spcAft>
                <a:spcPct val="0"/>
              </a:spcAft>
              <a:defRPr/>
            </a:pPr>
            <a:endParaRPr lang="en-US" altLang="en-US" sz="1680">
              <a:solidFill>
                <a:srgbClr val="000000"/>
              </a:solidFill>
              <a:cs typeface="Arial" panose="020B0604020202020204" pitchFamily="34" charset="0"/>
            </a:endParaRPr>
          </a:p>
          <a:p>
            <a:pPr algn="ctr" defTabSz="889111" eaLnBrk="0" fontAlgn="base" hangingPunct="0">
              <a:spcBef>
                <a:spcPct val="0"/>
              </a:spcBef>
              <a:spcAft>
                <a:spcPct val="0"/>
              </a:spcAft>
              <a:defRPr/>
            </a:pPr>
            <a:endParaRPr lang="en-US" altLang="en-US" sz="1680">
              <a:solidFill>
                <a:srgbClr val="000000"/>
              </a:solidFill>
              <a:cs typeface="Arial" panose="020B0604020202020204" pitchFamily="34" charset="0"/>
            </a:endParaRPr>
          </a:p>
          <a:p>
            <a:pPr algn="ctr" defTabSz="889111" eaLnBrk="0" fontAlgn="base" hangingPunct="0">
              <a:spcBef>
                <a:spcPct val="0"/>
              </a:spcBef>
              <a:spcAft>
                <a:spcPct val="0"/>
              </a:spcAft>
              <a:defRPr/>
            </a:pPr>
            <a:endParaRPr lang="en-US" altLang="en-US" sz="1680">
              <a:solidFill>
                <a:srgbClr val="000000"/>
              </a:solidFill>
              <a:cs typeface="Arial" panose="020B0604020202020204" pitchFamily="34" charset="0"/>
            </a:endParaRPr>
          </a:p>
          <a:p>
            <a:pPr algn="ctr" defTabSz="889111" eaLnBrk="0" fontAlgn="base" hangingPunct="0">
              <a:spcBef>
                <a:spcPct val="0"/>
              </a:spcBef>
              <a:spcAft>
                <a:spcPct val="0"/>
              </a:spcAft>
              <a:defRPr/>
            </a:pPr>
            <a:endParaRPr lang="en-US" altLang="en-US" sz="1680">
              <a:solidFill>
                <a:srgbClr val="000000"/>
              </a:solidFill>
              <a:cs typeface="Arial" panose="020B0604020202020204" pitchFamily="34" charset="0"/>
            </a:endParaRPr>
          </a:p>
          <a:p>
            <a:pPr algn="ctr" defTabSz="889111" eaLnBrk="0" fontAlgn="base" hangingPunct="0">
              <a:spcBef>
                <a:spcPct val="0"/>
              </a:spcBef>
              <a:spcAft>
                <a:spcPct val="0"/>
              </a:spcAft>
              <a:defRPr/>
            </a:pPr>
            <a:endParaRPr lang="en-US" altLang="en-US" sz="1680">
              <a:solidFill>
                <a:srgbClr val="000000"/>
              </a:solidFill>
              <a:cs typeface="Arial" panose="020B0604020202020204" pitchFamily="34" charset="0"/>
            </a:endParaRPr>
          </a:p>
          <a:p>
            <a:pPr algn="ctr" defTabSz="889111" eaLnBrk="0" fontAlgn="base" hangingPunct="0">
              <a:spcBef>
                <a:spcPct val="0"/>
              </a:spcBef>
              <a:spcAft>
                <a:spcPct val="0"/>
              </a:spcAft>
              <a:defRPr/>
            </a:pPr>
            <a:endParaRPr lang="en-US" altLang="en-US" sz="1680">
              <a:solidFill>
                <a:srgbClr val="000000"/>
              </a:solidFill>
              <a:cs typeface="Arial" panose="020B0604020202020204" pitchFamily="34" charset="0"/>
            </a:endParaRPr>
          </a:p>
          <a:p>
            <a:pPr algn="ctr" defTabSz="889111" eaLnBrk="0" fontAlgn="base" hangingPunct="0">
              <a:spcBef>
                <a:spcPct val="0"/>
              </a:spcBef>
              <a:spcAft>
                <a:spcPct val="0"/>
              </a:spcAft>
              <a:defRPr/>
            </a:pPr>
            <a:endParaRPr lang="en-US" altLang="en-US" sz="1680">
              <a:solidFill>
                <a:srgbClr val="000000"/>
              </a:solidFill>
              <a:cs typeface="Arial" panose="020B0604020202020204" pitchFamily="34" charset="0"/>
            </a:endParaRPr>
          </a:p>
        </p:txBody>
      </p:sp>
      <p:sp>
        <p:nvSpPr>
          <p:cNvPr id="5" name="Rectangle 4"/>
          <p:cNvSpPr/>
          <p:nvPr/>
        </p:nvSpPr>
        <p:spPr>
          <a:xfrm>
            <a:off x="8622929" y="2863792"/>
            <a:ext cx="2660927" cy="2786660"/>
          </a:xfrm>
          <a:prstGeom prst="rect">
            <a:avLst/>
          </a:prstGeom>
        </p:spPr>
        <p:txBody>
          <a:bodyPr>
            <a:spAutoFit/>
          </a:bodyPr>
          <a:lstStyle/>
          <a:p>
            <a:pPr defTabSz="889639">
              <a:defRPr/>
            </a:pPr>
            <a:r>
              <a:rPr lang="en-US" sz="1751" dirty="0">
                <a:solidFill>
                  <a:prstClr val="black"/>
                </a:solidFill>
                <a:latin typeface="Calibri" panose="020F0502020204030204"/>
              </a:rPr>
              <a:t>40% of Yellowknife’s downtown core is being used for surface parking (not including </a:t>
            </a:r>
            <a:r>
              <a:rPr lang="en-US" sz="1751" dirty="0" err="1">
                <a:solidFill>
                  <a:prstClr val="black"/>
                </a:solidFill>
                <a:latin typeface="Calibri" panose="020F0502020204030204"/>
              </a:rPr>
              <a:t>stree</a:t>
            </a:r>
            <a:r>
              <a:rPr lang="en-US" sz="1751" dirty="0">
                <a:solidFill>
                  <a:prstClr val="black"/>
                </a:solidFill>
                <a:latin typeface="Calibri" panose="020F0502020204030204"/>
              </a:rPr>
              <a:t>t parking). Open Option Parking will allow parking to be dictated by demand.</a:t>
            </a:r>
          </a:p>
          <a:p>
            <a:pPr defTabSz="889639">
              <a:defRPr/>
            </a:pPr>
            <a:r>
              <a:rPr lang="en-US" sz="1751" dirty="0">
                <a:solidFill>
                  <a:prstClr val="black"/>
                </a:solidFill>
                <a:latin typeface="Calibri" panose="020F0502020204030204"/>
              </a:rPr>
              <a:t>Infill development of new uses could occur where there are parking lots.</a:t>
            </a:r>
          </a:p>
        </p:txBody>
      </p:sp>
    </p:spTree>
    <p:extLst>
      <p:ext uri="{BB962C8B-B14F-4D97-AF65-F5344CB8AC3E}">
        <p14:creationId xmlns:p14="http://schemas.microsoft.com/office/powerpoint/2010/main" val="8683538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323" y="3791946"/>
            <a:ext cx="12097355" cy="2742067"/>
          </a:xfrm>
          <a:prstGeom prst="rect">
            <a:avLst/>
          </a:prstGeom>
        </p:spPr>
      </p:pic>
      <p:sp>
        <p:nvSpPr>
          <p:cNvPr id="2" name="TextBox 1"/>
          <p:cNvSpPr txBox="1"/>
          <p:nvPr/>
        </p:nvSpPr>
        <p:spPr>
          <a:xfrm>
            <a:off x="1477990" y="1042284"/>
            <a:ext cx="9236021" cy="3490571"/>
          </a:xfrm>
          <a:prstGeom prst="rect">
            <a:avLst/>
          </a:prstGeom>
          <a:noFill/>
        </p:spPr>
        <p:txBody>
          <a:bodyPr wrap="square" rtlCol="0">
            <a:spAutoFit/>
          </a:bodyPr>
          <a:lstStyle/>
          <a:p>
            <a:pPr algn="ctr"/>
            <a:r>
              <a:rPr lang="en-US" sz="4321" b="1" dirty="0">
                <a:solidFill>
                  <a:srgbClr val="002060"/>
                </a:solidFill>
              </a:rPr>
              <a:t>DRAFT ZONING BY-LAW</a:t>
            </a:r>
          </a:p>
          <a:p>
            <a:pPr algn="ctr"/>
            <a:endParaRPr lang="en-US" sz="4321" b="1" dirty="0">
              <a:solidFill>
                <a:srgbClr val="002060"/>
              </a:solidFill>
            </a:endParaRPr>
          </a:p>
          <a:p>
            <a:pPr algn="ctr"/>
            <a:r>
              <a:rPr lang="en-US" sz="7041" b="1" dirty="0">
                <a:solidFill>
                  <a:srgbClr val="002060"/>
                </a:solidFill>
              </a:rPr>
              <a:t>AGRICULTURE</a:t>
            </a:r>
          </a:p>
          <a:p>
            <a:pPr algn="ctr"/>
            <a:endParaRPr lang="en-US" sz="3200" b="1" dirty="0">
              <a:solidFill>
                <a:srgbClr val="002060"/>
              </a:solidFill>
            </a:endParaRPr>
          </a:p>
          <a:p>
            <a:pPr algn="ctr"/>
            <a:endParaRPr lang="en-US" sz="3200" b="1" dirty="0">
              <a:solidFill>
                <a:srgbClr val="002060"/>
              </a:solidFill>
            </a:endParaRPr>
          </a:p>
        </p:txBody>
      </p:sp>
    </p:spTree>
    <p:extLst>
      <p:ext uri="{BB962C8B-B14F-4D97-AF65-F5344CB8AC3E}">
        <p14:creationId xmlns:p14="http://schemas.microsoft.com/office/powerpoint/2010/main" val="1757353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2943497" cy="1293049"/>
          </a:xfrm>
        </p:spPr>
        <p:txBody>
          <a:bodyPr/>
          <a:lstStyle/>
          <a:p>
            <a:r>
              <a:rPr lang="en-CA" dirty="0" smtClean="0"/>
              <a:t>Zoning By-law</a:t>
            </a:r>
            <a:endParaRPr lang="en-CA" dirty="0"/>
          </a:p>
        </p:txBody>
      </p:sp>
      <p:pic>
        <p:nvPicPr>
          <p:cNvPr id="10" name="Content Placeholder 9"/>
          <p:cNvPicPr>
            <a:picLocks noGrp="1" noChangeAspect="1"/>
          </p:cNvPicPr>
          <p:nvPr>
            <p:ph idx="1"/>
          </p:nvPr>
        </p:nvPicPr>
        <p:blipFill>
          <a:blip r:embed="rId3"/>
          <a:stretch>
            <a:fillRect/>
          </a:stretch>
        </p:blipFill>
        <p:spPr>
          <a:xfrm>
            <a:off x="2963060" y="748819"/>
            <a:ext cx="2595271" cy="3918859"/>
          </a:xfrm>
          <a:prstGeom prst="rect">
            <a:avLst/>
          </a:prstGeom>
          <a:ln>
            <a:noFill/>
          </a:ln>
          <a:effectLst>
            <a:outerShdw blurRad="292100" dist="139700" dir="2700000" algn="tl" rotWithShape="0">
              <a:srgbClr val="333333">
                <a:alpha val="65000"/>
              </a:srgbClr>
            </a:outerShdw>
          </a:effectLst>
        </p:spPr>
      </p:pic>
      <p:sp>
        <p:nvSpPr>
          <p:cNvPr id="9" name="Text Placeholder 8"/>
          <p:cNvSpPr>
            <a:spLocks noGrp="1"/>
          </p:cNvSpPr>
          <p:nvPr>
            <p:ph type="body" sz="half" idx="2"/>
          </p:nvPr>
        </p:nvSpPr>
        <p:spPr>
          <a:xfrm>
            <a:off x="144398" y="1589314"/>
            <a:ext cx="2714896" cy="4191000"/>
          </a:xfrm>
        </p:spPr>
        <p:txBody>
          <a:bodyPr/>
          <a:lstStyle/>
          <a:p>
            <a:pPr algn="ctr"/>
            <a:r>
              <a:rPr lang="en-US" dirty="0" smtClean="0"/>
              <a:t>A set of rules for development that implements the City of Yellowknife’s vision, principles and priorities for the community.  </a:t>
            </a:r>
            <a:endParaRPr lang="en-CA" dirty="0"/>
          </a:p>
        </p:txBody>
      </p:sp>
      <p:sp>
        <p:nvSpPr>
          <p:cNvPr id="3" name="Footer Placeholder 2"/>
          <p:cNvSpPr>
            <a:spLocks noGrp="1"/>
          </p:cNvSpPr>
          <p:nvPr>
            <p:ph type="ftr" sz="quarter" idx="10"/>
          </p:nvPr>
        </p:nvSpPr>
        <p:spPr>
          <a:xfrm>
            <a:off x="246017" y="6374674"/>
            <a:ext cx="7810500" cy="228600"/>
          </a:xfrm>
        </p:spPr>
        <p:txBody>
          <a:bodyPr/>
          <a:lstStyle/>
          <a:p>
            <a:r>
              <a:rPr lang="en-CA" dirty="0" smtClean="0"/>
              <a:t>City of Yellowknife - Zoning Bylaw Repeal and Replacement</a:t>
            </a:r>
            <a:endParaRPr lang="en-CA" dirty="0"/>
          </a:p>
        </p:txBody>
      </p:sp>
      <p:pic>
        <p:nvPicPr>
          <p:cNvPr id="11" name="Picture 10"/>
          <p:cNvPicPr>
            <a:picLocks noChangeAspect="1"/>
          </p:cNvPicPr>
          <p:nvPr/>
        </p:nvPicPr>
        <p:blipFill>
          <a:blip r:embed="rId4"/>
          <a:stretch>
            <a:fillRect/>
          </a:stretch>
        </p:blipFill>
        <p:spPr>
          <a:xfrm>
            <a:off x="5626283" y="1118151"/>
            <a:ext cx="2531519" cy="3327414"/>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5"/>
          <a:stretch>
            <a:fillRect/>
          </a:stretch>
        </p:blipFill>
        <p:spPr>
          <a:xfrm>
            <a:off x="6757405" y="2401654"/>
            <a:ext cx="2100276" cy="2843450"/>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2943497" y="425654"/>
            <a:ext cx="1579215" cy="369332"/>
          </a:xfrm>
          <a:prstGeom prst="rect">
            <a:avLst/>
          </a:prstGeom>
          <a:noFill/>
        </p:spPr>
        <p:txBody>
          <a:bodyPr wrap="none" rtlCol="0">
            <a:spAutoFit/>
          </a:bodyPr>
          <a:lstStyle/>
          <a:p>
            <a:r>
              <a:rPr lang="en-US" dirty="0" smtClean="0"/>
              <a:t> 1. Zoning Map</a:t>
            </a:r>
            <a:endParaRPr lang="en-CA" dirty="0"/>
          </a:p>
        </p:txBody>
      </p:sp>
      <p:sp>
        <p:nvSpPr>
          <p:cNvPr id="14" name="TextBox 13"/>
          <p:cNvSpPr txBox="1"/>
          <p:nvPr/>
        </p:nvSpPr>
        <p:spPr>
          <a:xfrm>
            <a:off x="5492020" y="471820"/>
            <a:ext cx="3317272" cy="646331"/>
          </a:xfrm>
          <a:prstGeom prst="rect">
            <a:avLst/>
          </a:prstGeom>
          <a:noFill/>
        </p:spPr>
        <p:txBody>
          <a:bodyPr wrap="square" rtlCol="0">
            <a:spAutoFit/>
          </a:bodyPr>
          <a:lstStyle/>
          <a:p>
            <a:pPr algn="ctr"/>
            <a:r>
              <a:rPr lang="en-US" dirty="0" smtClean="0"/>
              <a:t>2. Permitted Uses and Regulations</a:t>
            </a:r>
            <a:endParaRPr lang="en-CA" dirty="0"/>
          </a:p>
        </p:txBody>
      </p:sp>
      <p:pic>
        <p:nvPicPr>
          <p:cNvPr id="15" name="Picture 14"/>
          <p:cNvPicPr>
            <a:picLocks noChangeAspect="1"/>
          </p:cNvPicPr>
          <p:nvPr/>
        </p:nvPicPr>
        <p:blipFill>
          <a:blip r:embed="rId6"/>
          <a:stretch>
            <a:fillRect/>
          </a:stretch>
        </p:blipFill>
        <p:spPr>
          <a:xfrm>
            <a:off x="8964678" y="794986"/>
            <a:ext cx="2339047" cy="3101008"/>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8933617" y="425654"/>
            <a:ext cx="2356222" cy="369332"/>
          </a:xfrm>
          <a:prstGeom prst="rect">
            <a:avLst/>
          </a:prstGeom>
          <a:noFill/>
        </p:spPr>
        <p:txBody>
          <a:bodyPr wrap="none" rtlCol="0">
            <a:spAutoFit/>
          </a:bodyPr>
          <a:lstStyle/>
          <a:p>
            <a:r>
              <a:rPr lang="en-US" dirty="0" smtClean="0"/>
              <a:t>3. Development Permit</a:t>
            </a:r>
            <a:endParaRPr lang="en-CA" dirty="0"/>
          </a:p>
        </p:txBody>
      </p:sp>
      <p:pic>
        <p:nvPicPr>
          <p:cNvPr id="17" name="Picture 16"/>
          <p:cNvPicPr>
            <a:picLocks noChangeAspect="1"/>
          </p:cNvPicPr>
          <p:nvPr/>
        </p:nvPicPr>
        <p:blipFill>
          <a:blip r:embed="rId7"/>
          <a:stretch>
            <a:fillRect/>
          </a:stretch>
        </p:blipFill>
        <p:spPr>
          <a:xfrm>
            <a:off x="8964678" y="3737065"/>
            <a:ext cx="3070573" cy="1515950"/>
          </a:xfrm>
          <a:prstGeom prst="rect">
            <a:avLst/>
          </a:prstGeom>
        </p:spPr>
      </p:pic>
    </p:spTree>
    <p:extLst>
      <p:ext uri="{BB962C8B-B14F-4D97-AF65-F5344CB8AC3E}">
        <p14:creationId xmlns:p14="http://schemas.microsoft.com/office/powerpoint/2010/main" val="41048003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747" y="595336"/>
            <a:ext cx="10515425" cy="500432"/>
          </a:xfrm>
        </p:spPr>
        <p:txBody>
          <a:bodyPr/>
          <a:lstStyle/>
          <a:p>
            <a:pPr>
              <a:defRPr/>
            </a:pPr>
            <a:r>
              <a:rPr lang="en-US" sz="3840" dirty="0">
                <a:latin typeface="+mn-lt"/>
              </a:rPr>
              <a:t>Direction from Community Plan &amp; GROW</a:t>
            </a:r>
          </a:p>
        </p:txBody>
      </p:sp>
      <p:sp>
        <p:nvSpPr>
          <p:cNvPr id="37891" name="Content Placeholder 2"/>
          <p:cNvSpPr>
            <a:spLocks noGrp="1"/>
          </p:cNvSpPr>
          <p:nvPr>
            <p:ph idx="1"/>
          </p:nvPr>
        </p:nvSpPr>
        <p:spPr>
          <a:xfrm>
            <a:off x="838288" y="2544989"/>
            <a:ext cx="9845340" cy="3425546"/>
          </a:xfrm>
        </p:spPr>
        <p:txBody>
          <a:bodyPr/>
          <a:lstStyle/>
          <a:p>
            <a:pPr marL="0" indent="0">
              <a:buNone/>
            </a:pPr>
            <a:r>
              <a:rPr lang="en-US" sz="2080" dirty="0"/>
              <a:t>Agriculture and Food production should not only be permitted, but encouraged.</a:t>
            </a:r>
          </a:p>
          <a:p>
            <a:pPr marL="0" indent="0">
              <a:buNone/>
            </a:pPr>
            <a:endParaRPr lang="en-US" sz="2080" dirty="0"/>
          </a:p>
          <a:p>
            <a:pPr marL="0" indent="0">
              <a:buNone/>
            </a:pPr>
            <a:r>
              <a:rPr lang="en-US" sz="2080" dirty="0"/>
              <a:t>Used Yellowknife’s GROW strategy to guide the by-law e.g. deregulating the creation of small scale farms on residential lots.</a:t>
            </a:r>
          </a:p>
          <a:p>
            <a:pPr marL="0" indent="0">
              <a:buNone/>
            </a:pPr>
            <a:endParaRPr lang="en-US" sz="2080" dirty="0"/>
          </a:p>
          <a:p>
            <a:pPr marL="0" indent="0">
              <a:buNone/>
            </a:pPr>
            <a:r>
              <a:rPr lang="en-US" sz="2080" dirty="0"/>
              <a:t>Areas where Agriculture is Permitted: Central Residential Designation, </a:t>
            </a:r>
            <a:r>
              <a:rPr lang="en-US" sz="2080" dirty="0" err="1"/>
              <a:t>Kam</a:t>
            </a:r>
            <a:r>
              <a:rPr lang="en-US" sz="2080" dirty="0"/>
              <a:t> Lake, &amp; </a:t>
            </a:r>
            <a:r>
              <a:rPr lang="en-US" sz="2080" dirty="0" err="1"/>
              <a:t>Kam</a:t>
            </a:r>
            <a:r>
              <a:rPr lang="en-US" sz="2080" dirty="0"/>
              <a:t> Lake South</a:t>
            </a:r>
          </a:p>
        </p:txBody>
      </p:sp>
    </p:spTree>
    <p:extLst>
      <p:ext uri="{BB962C8B-B14F-4D97-AF65-F5344CB8AC3E}">
        <p14:creationId xmlns:p14="http://schemas.microsoft.com/office/powerpoint/2010/main" val="1947037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16" y="595335"/>
            <a:ext cx="9523336" cy="526759"/>
          </a:xfrm>
        </p:spPr>
        <p:txBody>
          <a:bodyPr/>
          <a:lstStyle/>
          <a:p>
            <a:r>
              <a:rPr lang="en-US" sz="3840" dirty="0">
                <a:latin typeface="+mn-lt"/>
              </a:rPr>
              <a:t>Making it easier for </a:t>
            </a:r>
            <a:r>
              <a:rPr lang="en-US" sz="3840" dirty="0" err="1">
                <a:latin typeface="+mn-lt"/>
              </a:rPr>
              <a:t>Yellowknifers</a:t>
            </a:r>
            <a:r>
              <a:rPr lang="en-US" sz="3840" dirty="0">
                <a:latin typeface="+mn-lt"/>
              </a:rPr>
              <a:t> to grow</a:t>
            </a:r>
          </a:p>
        </p:txBody>
      </p:sp>
      <p:pic>
        <p:nvPicPr>
          <p:cNvPr id="5" name="Picture 4"/>
          <p:cNvPicPr>
            <a:picLocks noChangeAspect="1"/>
          </p:cNvPicPr>
          <p:nvPr/>
        </p:nvPicPr>
        <p:blipFill>
          <a:blip r:embed="rId3"/>
          <a:stretch>
            <a:fillRect/>
          </a:stretch>
        </p:blipFill>
        <p:spPr>
          <a:xfrm>
            <a:off x="6631263" y="1765681"/>
            <a:ext cx="5560738" cy="4166328"/>
          </a:xfrm>
          <a:prstGeom prst="rect">
            <a:avLst/>
          </a:prstGeom>
        </p:spPr>
      </p:pic>
      <p:sp>
        <p:nvSpPr>
          <p:cNvPr id="7" name="Content Placeholder 2"/>
          <p:cNvSpPr>
            <a:spLocks noGrp="1"/>
          </p:cNvSpPr>
          <p:nvPr>
            <p:ph idx="1"/>
          </p:nvPr>
        </p:nvSpPr>
        <p:spPr>
          <a:xfrm>
            <a:off x="178210" y="2073935"/>
            <a:ext cx="5644867" cy="3425546"/>
          </a:xfrm>
        </p:spPr>
        <p:txBody>
          <a:bodyPr/>
          <a:lstStyle/>
          <a:p>
            <a:pPr marL="0" indent="0">
              <a:buNone/>
            </a:pPr>
            <a:r>
              <a:rPr lang="en-US" sz="2080" dirty="0"/>
              <a:t>Where are these uses allowed?</a:t>
            </a:r>
          </a:p>
          <a:p>
            <a:pPr marL="0" indent="0">
              <a:buNone/>
            </a:pPr>
            <a:r>
              <a:rPr lang="en-US" sz="2080" dirty="0"/>
              <a:t>Urban Agriculture, Commercial- RC, CS, OT, KL, KLS 1 &amp; KLS 2, IG, PS, PR, NP, GM.</a:t>
            </a:r>
          </a:p>
          <a:p>
            <a:pPr marL="0" indent="0">
              <a:buNone/>
            </a:pPr>
            <a:endParaRPr lang="en-US" sz="2080" dirty="0"/>
          </a:p>
          <a:p>
            <a:pPr marL="0" indent="0">
              <a:buNone/>
            </a:pPr>
            <a:r>
              <a:rPr lang="en-US" sz="2080" dirty="0"/>
              <a:t>Urban Agriculture, Community- All Residential Zones, CS, OT, KL, KLS 1 &amp; KLS 2, IG, PS, PR, NP, GM.</a:t>
            </a:r>
          </a:p>
        </p:txBody>
      </p:sp>
    </p:spTree>
    <p:extLst>
      <p:ext uri="{BB962C8B-B14F-4D97-AF65-F5344CB8AC3E}">
        <p14:creationId xmlns:p14="http://schemas.microsoft.com/office/powerpoint/2010/main" val="18011773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16" y="595335"/>
            <a:ext cx="9523336" cy="1025647"/>
          </a:xfrm>
        </p:spPr>
        <p:txBody>
          <a:bodyPr/>
          <a:lstStyle/>
          <a:p>
            <a:r>
              <a:rPr lang="en-US" sz="3840" dirty="0">
                <a:latin typeface="+mn-lt"/>
              </a:rPr>
              <a:t>Getting to know Urban Agriculture in the new Zoning By-law</a:t>
            </a:r>
          </a:p>
        </p:txBody>
      </p:sp>
      <p:sp>
        <p:nvSpPr>
          <p:cNvPr id="3" name="Content Placeholder 2"/>
          <p:cNvSpPr>
            <a:spLocks noGrp="1"/>
          </p:cNvSpPr>
          <p:nvPr>
            <p:ph idx="1"/>
          </p:nvPr>
        </p:nvSpPr>
        <p:spPr>
          <a:xfrm>
            <a:off x="838288" y="2545381"/>
            <a:ext cx="10609987" cy="3425154"/>
          </a:xfrm>
        </p:spPr>
        <p:txBody>
          <a:bodyPr/>
          <a:lstStyle/>
          <a:p>
            <a:r>
              <a:rPr lang="en-US" dirty="0" smtClean="0"/>
              <a:t>No Development Permit is required for: </a:t>
            </a:r>
            <a:r>
              <a:rPr lang="en-US" dirty="0"/>
              <a:t>gardens where the purpose is to grow fruits, vegetables and herbs in a private Yard or community garden for personal or community </a:t>
            </a:r>
            <a:r>
              <a:rPr lang="en-US" dirty="0" smtClean="0"/>
              <a:t>consumption (Section 4.2.1 (q)). </a:t>
            </a:r>
          </a:p>
          <a:p>
            <a:r>
              <a:rPr lang="en-US" dirty="0" smtClean="0"/>
              <a:t>Section 7.13.2 dedicated to Urban Agriculture requirements, including clarity for </a:t>
            </a:r>
            <a:r>
              <a:rPr lang="en-US" smtClean="0"/>
              <a:t>animal enclosures</a:t>
            </a:r>
            <a:endParaRPr lang="en-US" dirty="0" smtClean="0"/>
          </a:p>
          <a:p>
            <a:endParaRPr lang="en-US" dirty="0"/>
          </a:p>
        </p:txBody>
      </p:sp>
    </p:spTree>
    <p:extLst>
      <p:ext uri="{BB962C8B-B14F-4D97-AF65-F5344CB8AC3E}">
        <p14:creationId xmlns:p14="http://schemas.microsoft.com/office/powerpoint/2010/main" val="38948356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7323" y="3791946"/>
            <a:ext cx="12097355" cy="2742067"/>
          </a:xfrm>
          <a:prstGeom prst="rect">
            <a:avLst/>
          </a:prstGeom>
        </p:spPr>
      </p:pic>
      <p:sp>
        <p:nvSpPr>
          <p:cNvPr id="2" name="TextBox 1"/>
          <p:cNvSpPr txBox="1"/>
          <p:nvPr/>
        </p:nvSpPr>
        <p:spPr>
          <a:xfrm>
            <a:off x="1477990" y="1042284"/>
            <a:ext cx="9236021" cy="4081502"/>
          </a:xfrm>
          <a:prstGeom prst="rect">
            <a:avLst/>
          </a:prstGeom>
          <a:noFill/>
        </p:spPr>
        <p:txBody>
          <a:bodyPr wrap="square" rtlCol="0">
            <a:spAutoFit/>
          </a:bodyPr>
          <a:lstStyle/>
          <a:p>
            <a:pPr algn="ctr"/>
            <a:r>
              <a:rPr lang="en-US" sz="4321" b="1" dirty="0">
                <a:solidFill>
                  <a:srgbClr val="002060"/>
                </a:solidFill>
              </a:rPr>
              <a:t>DRAFT ZONING BY-LAW</a:t>
            </a:r>
          </a:p>
          <a:p>
            <a:pPr algn="ctr"/>
            <a:endParaRPr lang="en-US" sz="4321" b="1" dirty="0">
              <a:solidFill>
                <a:srgbClr val="002060"/>
              </a:solidFill>
            </a:endParaRPr>
          </a:p>
          <a:p>
            <a:pPr algn="ctr"/>
            <a:r>
              <a:rPr lang="en-US" sz="7041" b="1" dirty="0">
                <a:solidFill>
                  <a:srgbClr val="002060"/>
                </a:solidFill>
              </a:rPr>
              <a:t>INDUSTRIAL LAND USES</a:t>
            </a:r>
            <a:br>
              <a:rPr lang="en-US" sz="7041" b="1" dirty="0">
                <a:solidFill>
                  <a:srgbClr val="002060"/>
                </a:solidFill>
              </a:rPr>
            </a:br>
            <a:r>
              <a:rPr lang="en-US" sz="3840" b="1" dirty="0">
                <a:solidFill>
                  <a:srgbClr val="002060"/>
                </a:solidFill>
              </a:rPr>
              <a:t>(KAM LAKE; ENGLE BUSINESS DISTRICT)</a:t>
            </a:r>
          </a:p>
          <a:p>
            <a:pPr algn="ctr"/>
            <a:endParaRPr lang="en-US" sz="3200" b="1" dirty="0">
              <a:solidFill>
                <a:srgbClr val="002060"/>
              </a:solidFill>
            </a:endParaRPr>
          </a:p>
          <a:p>
            <a:pPr algn="ctr"/>
            <a:endParaRPr lang="en-US" sz="3200" b="1" dirty="0">
              <a:solidFill>
                <a:srgbClr val="002060"/>
              </a:solidFill>
            </a:endParaRPr>
          </a:p>
        </p:txBody>
      </p:sp>
    </p:spTree>
    <p:extLst>
      <p:ext uri="{BB962C8B-B14F-4D97-AF65-F5344CB8AC3E}">
        <p14:creationId xmlns:p14="http://schemas.microsoft.com/office/powerpoint/2010/main" val="3227915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747" y="595336"/>
            <a:ext cx="10515425" cy="500432"/>
          </a:xfrm>
        </p:spPr>
        <p:txBody>
          <a:bodyPr/>
          <a:lstStyle/>
          <a:p>
            <a:pPr>
              <a:defRPr/>
            </a:pPr>
            <a:r>
              <a:rPr lang="en-US" sz="3840" dirty="0">
                <a:latin typeface="+mn-lt"/>
              </a:rPr>
              <a:t>Direction from Community Plan</a:t>
            </a:r>
          </a:p>
        </p:txBody>
      </p:sp>
      <p:sp>
        <p:nvSpPr>
          <p:cNvPr id="37891" name="Content Placeholder 2"/>
          <p:cNvSpPr>
            <a:spLocks noGrp="1"/>
          </p:cNvSpPr>
          <p:nvPr>
            <p:ph idx="1"/>
          </p:nvPr>
        </p:nvSpPr>
        <p:spPr>
          <a:xfrm>
            <a:off x="838288" y="2544989"/>
            <a:ext cx="9845340" cy="3425546"/>
          </a:xfrm>
        </p:spPr>
        <p:txBody>
          <a:bodyPr/>
          <a:lstStyle/>
          <a:p>
            <a:r>
              <a:rPr lang="en-US" sz="2080" dirty="0"/>
              <a:t>To accommodate larger scale commercial and light industrial operations such as warehouses, large commercial show rooms, outdoor storage, and agriculture activities that require more land than commercial activities typically found in the City Core or commercial areas; To support commercial horticulture and agriculture</a:t>
            </a:r>
          </a:p>
        </p:txBody>
      </p:sp>
    </p:spTree>
    <p:extLst>
      <p:ext uri="{BB962C8B-B14F-4D97-AF65-F5344CB8AC3E}">
        <p14:creationId xmlns:p14="http://schemas.microsoft.com/office/powerpoint/2010/main" val="11439891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401" y="595336"/>
            <a:ext cx="11771586" cy="527105"/>
          </a:xfrm>
        </p:spPr>
        <p:txBody>
          <a:bodyPr/>
          <a:lstStyle/>
          <a:p>
            <a:pPr>
              <a:defRPr/>
            </a:pPr>
            <a:r>
              <a:rPr lang="en-US" sz="3840" dirty="0">
                <a:latin typeface="+mn-lt"/>
              </a:rPr>
              <a:t>KL – Kam Lake</a:t>
            </a:r>
          </a:p>
        </p:txBody>
      </p:sp>
      <p:sp>
        <p:nvSpPr>
          <p:cNvPr id="34819" name="Content Placeholder 2"/>
          <p:cNvSpPr>
            <a:spLocks noGrp="1"/>
          </p:cNvSpPr>
          <p:nvPr>
            <p:ph idx="1"/>
          </p:nvPr>
        </p:nvSpPr>
        <p:spPr>
          <a:xfrm>
            <a:off x="838288" y="2544989"/>
            <a:ext cx="6651683" cy="3425546"/>
          </a:xfrm>
        </p:spPr>
        <p:txBody>
          <a:bodyPr/>
          <a:lstStyle/>
          <a:p>
            <a:r>
              <a:rPr lang="en-US" altLang="en-US" dirty="0" smtClean="0"/>
              <a:t>Additional land has been zoned for KL, KLS 1, and KLS 2</a:t>
            </a:r>
          </a:p>
          <a:p>
            <a:r>
              <a:rPr lang="en-US" altLang="en-US" dirty="0" smtClean="0"/>
              <a:t>Zones have been updated to reflect how Yellowknife has changed in recent years</a:t>
            </a:r>
          </a:p>
          <a:p>
            <a:r>
              <a:rPr lang="en-US" altLang="en-US" dirty="0" smtClean="0"/>
              <a:t>Identified as a “live and work” community</a:t>
            </a:r>
          </a:p>
          <a:p>
            <a:endParaRPr lang="en-US" altLang="en-US" dirty="0" smtClean="0"/>
          </a:p>
          <a:p>
            <a:endParaRPr lang="en-US" altLang="en-US" dirty="0" smtClean="0"/>
          </a:p>
          <a:p>
            <a:endParaRPr lang="en-US" altLang="en-US" dirty="0" smtClean="0"/>
          </a:p>
          <a:p>
            <a:endParaRPr lang="en-US" altLang="en-US" dirty="0" smtClean="0"/>
          </a:p>
        </p:txBody>
      </p:sp>
      <p:pic>
        <p:nvPicPr>
          <p:cNvPr id="3482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0118" y="409896"/>
            <a:ext cx="3934870" cy="610806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168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401" y="595336"/>
            <a:ext cx="11771586" cy="527105"/>
          </a:xfrm>
        </p:spPr>
        <p:txBody>
          <a:bodyPr/>
          <a:lstStyle/>
          <a:p>
            <a:pPr>
              <a:defRPr/>
            </a:pPr>
            <a:r>
              <a:rPr lang="en-US" sz="3840" dirty="0">
                <a:latin typeface="+mn-lt"/>
              </a:rPr>
              <a:t>What’s New?</a:t>
            </a:r>
          </a:p>
        </p:txBody>
      </p:sp>
      <p:grpSp>
        <p:nvGrpSpPr>
          <p:cNvPr id="35843" name="Group 14"/>
          <p:cNvGrpSpPr>
            <a:grpSpLocks/>
          </p:cNvGrpSpPr>
          <p:nvPr/>
        </p:nvGrpSpPr>
        <p:grpSpPr bwMode="auto">
          <a:xfrm>
            <a:off x="5735918" y="2544989"/>
            <a:ext cx="5324395" cy="2786660"/>
            <a:chOff x="8393285" y="3000347"/>
            <a:chExt cx="6127465" cy="3208220"/>
          </a:xfrm>
        </p:grpSpPr>
        <p:sp>
          <p:nvSpPr>
            <p:cNvPr id="6" name="TextBox 5"/>
            <p:cNvSpPr txBox="1"/>
            <p:nvPr/>
          </p:nvSpPr>
          <p:spPr>
            <a:xfrm>
              <a:off x="8393285" y="3000347"/>
              <a:ext cx="3483242" cy="3208220"/>
            </a:xfrm>
            <a:prstGeom prst="rect">
              <a:avLst/>
            </a:prstGeom>
            <a:noFill/>
          </p:spPr>
          <p:txBody>
            <a:bodyPr>
              <a:spAutoFit/>
            </a:bodyPr>
            <a:lstStyle/>
            <a:p>
              <a:pPr algn="r" defTabSz="889639">
                <a:defRPr/>
              </a:pPr>
              <a:r>
                <a:rPr lang="en-US" sz="1751" dirty="0">
                  <a:solidFill>
                    <a:prstClr val="black"/>
                  </a:solidFill>
                  <a:latin typeface="Calibri" panose="020F0502020204030204"/>
                </a:rPr>
                <a:t>Light Industrial</a:t>
              </a:r>
            </a:p>
            <a:p>
              <a:pPr algn="r" defTabSz="889639">
                <a:defRPr/>
              </a:pPr>
              <a:endParaRPr lang="en-US" sz="1751" dirty="0">
                <a:solidFill>
                  <a:prstClr val="black"/>
                </a:solidFill>
                <a:latin typeface="Calibri" panose="020F0502020204030204"/>
              </a:endParaRPr>
            </a:p>
            <a:p>
              <a:pPr algn="r" defTabSz="889639">
                <a:defRPr/>
              </a:pPr>
              <a:r>
                <a:rPr lang="en-US" sz="1751" dirty="0">
                  <a:solidFill>
                    <a:prstClr val="black"/>
                  </a:solidFill>
                  <a:latin typeface="Calibri" panose="020F0502020204030204"/>
                </a:rPr>
                <a:t>Industrial</a:t>
              </a:r>
            </a:p>
            <a:p>
              <a:pPr algn="r" defTabSz="889639">
                <a:defRPr/>
              </a:pPr>
              <a:endParaRPr lang="en-US" sz="1751" dirty="0">
                <a:solidFill>
                  <a:prstClr val="black"/>
                </a:solidFill>
                <a:latin typeface="Calibri" panose="020F0502020204030204"/>
              </a:endParaRPr>
            </a:p>
            <a:p>
              <a:pPr algn="r" defTabSz="889639">
                <a:defRPr/>
              </a:pPr>
              <a:r>
                <a:rPr lang="en-US" sz="1751" dirty="0">
                  <a:solidFill>
                    <a:prstClr val="black"/>
                  </a:solidFill>
                  <a:latin typeface="Calibri" panose="020F0502020204030204"/>
                </a:rPr>
                <a:t>Growth Management</a:t>
              </a:r>
            </a:p>
            <a:p>
              <a:pPr algn="r" defTabSz="889639">
                <a:defRPr/>
              </a:pPr>
              <a:endParaRPr lang="en-US" sz="1751" dirty="0">
                <a:solidFill>
                  <a:prstClr val="black"/>
                </a:solidFill>
                <a:latin typeface="Calibri" panose="020F0502020204030204"/>
              </a:endParaRPr>
            </a:p>
            <a:p>
              <a:pPr algn="r" defTabSz="889639">
                <a:defRPr/>
              </a:pPr>
              <a:r>
                <a:rPr lang="en-US" sz="1751" dirty="0">
                  <a:solidFill>
                    <a:prstClr val="black"/>
                  </a:solidFill>
                  <a:latin typeface="Calibri" panose="020F0502020204030204"/>
                </a:rPr>
                <a:t>Kam Lake</a:t>
              </a:r>
            </a:p>
            <a:p>
              <a:pPr algn="r" defTabSz="889639">
                <a:defRPr/>
              </a:pPr>
              <a:endParaRPr lang="en-US" sz="1751" dirty="0">
                <a:solidFill>
                  <a:prstClr val="black"/>
                </a:solidFill>
                <a:latin typeface="Calibri" panose="020F0502020204030204"/>
              </a:endParaRPr>
            </a:p>
            <a:p>
              <a:pPr algn="r" defTabSz="889639">
                <a:defRPr/>
              </a:pPr>
              <a:r>
                <a:rPr lang="en-US" sz="1751" dirty="0">
                  <a:solidFill>
                    <a:prstClr val="black"/>
                  </a:solidFill>
                  <a:latin typeface="Calibri" panose="020F0502020204030204"/>
                </a:rPr>
                <a:t>Kam Lake Residential Overlay</a:t>
              </a:r>
            </a:p>
            <a:p>
              <a:pPr algn="r" defTabSz="889639">
                <a:defRPr/>
              </a:pPr>
              <a:endParaRPr lang="en-US" sz="1751" dirty="0">
                <a:solidFill>
                  <a:prstClr val="black"/>
                </a:solidFill>
                <a:latin typeface="Calibri" panose="020F0502020204030204"/>
              </a:endParaRPr>
            </a:p>
          </p:txBody>
        </p:sp>
        <p:sp>
          <p:nvSpPr>
            <p:cNvPr id="12" name="Right Arrow 11"/>
            <p:cNvSpPr/>
            <p:nvPr/>
          </p:nvSpPr>
          <p:spPr>
            <a:xfrm>
              <a:off x="12236106" y="4257903"/>
              <a:ext cx="928182" cy="609768"/>
            </a:xfrm>
            <a:prstGeom prst="rightArrow">
              <a:avLst/>
            </a:prstGeom>
            <a:solidFill>
              <a:srgbClr val="D8E03B"/>
            </a:solidFill>
            <a:ln>
              <a:solidFill>
                <a:srgbClr val="D8E03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89639">
                <a:defRPr/>
              </a:pPr>
              <a:endParaRPr lang="en-US" sz="1751">
                <a:solidFill>
                  <a:prstClr val="white"/>
                </a:solidFill>
                <a:latin typeface="Calibri" panose="020F0502020204030204"/>
              </a:endParaRPr>
            </a:p>
          </p:txBody>
        </p:sp>
        <p:sp>
          <p:nvSpPr>
            <p:cNvPr id="35847" name="TextBox 12"/>
            <p:cNvSpPr txBox="1">
              <a:spLocks noChangeArrowheads="1"/>
            </p:cNvSpPr>
            <p:nvPr/>
          </p:nvSpPr>
          <p:spPr bwMode="auto">
            <a:xfrm>
              <a:off x="13243493" y="3962340"/>
              <a:ext cx="1277257" cy="1126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defRPr>
              </a:lvl1pPr>
              <a:lvl2pPr marL="742950" indent="-285750">
                <a:defRPr sz="2100">
                  <a:solidFill>
                    <a:schemeClr val="tx1"/>
                  </a:solidFill>
                  <a:latin typeface="Calibri" panose="020F0502020204030204" pitchFamily="34" charset="0"/>
                </a:defRPr>
              </a:lvl2pPr>
              <a:lvl3pPr marL="1143000" indent="-228600">
                <a:defRPr sz="2100">
                  <a:solidFill>
                    <a:schemeClr val="tx1"/>
                  </a:solidFill>
                  <a:latin typeface="Calibri" panose="020F0502020204030204" pitchFamily="34" charset="0"/>
                </a:defRPr>
              </a:lvl3pPr>
              <a:lvl4pPr marL="1600200" indent="-228600">
                <a:defRPr sz="2100">
                  <a:solidFill>
                    <a:schemeClr val="tx1"/>
                  </a:solidFill>
                  <a:latin typeface="Calibri" panose="020F0502020204030204" pitchFamily="34" charset="0"/>
                </a:defRPr>
              </a:lvl4pPr>
              <a:lvl5pPr marL="2057400" indent="-228600">
                <a:defRPr sz="2100">
                  <a:solidFill>
                    <a:schemeClr val="tx1"/>
                  </a:solidFill>
                  <a:latin typeface="Calibri" panose="020F0502020204030204" pitchFamily="34" charset="0"/>
                </a:defRPr>
              </a:lvl5pPr>
              <a:lvl6pPr marL="2514600" indent="-228600" defTabSz="1111250" fontAlgn="base">
                <a:spcBef>
                  <a:spcPct val="0"/>
                </a:spcBef>
                <a:spcAft>
                  <a:spcPct val="0"/>
                </a:spcAft>
                <a:defRPr sz="2100">
                  <a:solidFill>
                    <a:schemeClr val="tx1"/>
                  </a:solidFill>
                  <a:latin typeface="Calibri" panose="020F0502020204030204" pitchFamily="34" charset="0"/>
                </a:defRPr>
              </a:lvl6pPr>
              <a:lvl7pPr marL="2971800" indent="-228600" defTabSz="1111250" fontAlgn="base">
                <a:spcBef>
                  <a:spcPct val="0"/>
                </a:spcBef>
                <a:spcAft>
                  <a:spcPct val="0"/>
                </a:spcAft>
                <a:defRPr sz="2100">
                  <a:solidFill>
                    <a:schemeClr val="tx1"/>
                  </a:solidFill>
                  <a:latin typeface="Calibri" panose="020F0502020204030204" pitchFamily="34" charset="0"/>
                </a:defRPr>
              </a:lvl7pPr>
              <a:lvl8pPr marL="3429000" indent="-228600" defTabSz="1111250" fontAlgn="base">
                <a:spcBef>
                  <a:spcPct val="0"/>
                </a:spcBef>
                <a:spcAft>
                  <a:spcPct val="0"/>
                </a:spcAft>
                <a:defRPr sz="2100">
                  <a:solidFill>
                    <a:schemeClr val="tx1"/>
                  </a:solidFill>
                  <a:latin typeface="Calibri" panose="020F0502020204030204" pitchFamily="34" charset="0"/>
                </a:defRPr>
              </a:lvl8pPr>
              <a:lvl9pPr marL="3886200" indent="-228600" defTabSz="1111250" fontAlgn="base">
                <a:spcBef>
                  <a:spcPct val="0"/>
                </a:spcBef>
                <a:spcAft>
                  <a:spcPct val="0"/>
                </a:spcAft>
                <a:defRPr sz="2100">
                  <a:solidFill>
                    <a:schemeClr val="tx1"/>
                  </a:solidFill>
                  <a:latin typeface="Calibri" panose="020F0502020204030204" pitchFamily="34" charset="0"/>
                </a:defRPr>
              </a:lvl9pPr>
            </a:lstStyle>
            <a:p>
              <a:pPr algn="r" defTabSz="889111" fontAlgn="base">
                <a:spcBef>
                  <a:spcPct val="0"/>
                </a:spcBef>
                <a:spcAft>
                  <a:spcPct val="0"/>
                </a:spcAft>
                <a:defRPr/>
              </a:pPr>
              <a:r>
                <a:rPr lang="en-US" altLang="en-US" sz="2880" b="1">
                  <a:solidFill>
                    <a:srgbClr val="000000"/>
                  </a:solidFill>
                </a:rPr>
                <a:t>Kam Lake</a:t>
              </a:r>
            </a:p>
          </p:txBody>
        </p:sp>
      </p:grpSp>
      <p:sp>
        <p:nvSpPr>
          <p:cNvPr id="14" name="Content Placeholder 2"/>
          <p:cNvSpPr>
            <a:spLocks noGrp="1"/>
          </p:cNvSpPr>
          <p:nvPr>
            <p:ph idx="1"/>
          </p:nvPr>
        </p:nvSpPr>
        <p:spPr>
          <a:xfrm>
            <a:off x="838288" y="2544989"/>
            <a:ext cx="4897630" cy="3425546"/>
          </a:xfrm>
        </p:spPr>
        <p:txBody>
          <a:bodyPr/>
          <a:lstStyle/>
          <a:p>
            <a:pPr>
              <a:defRPr/>
            </a:pPr>
            <a:r>
              <a:rPr lang="en-US" dirty="0" smtClean="0"/>
              <a:t>5 zones have been reduced to 1</a:t>
            </a:r>
          </a:p>
          <a:p>
            <a:pPr>
              <a:defRPr/>
            </a:pPr>
            <a:r>
              <a:rPr lang="en-US" dirty="0" smtClean="0"/>
              <a:t>Light and heavy industrial activities are more clearly defined</a:t>
            </a:r>
          </a:p>
          <a:p>
            <a:pPr>
              <a:defRPr/>
            </a:pPr>
            <a:r>
              <a:rPr lang="en-US" altLang="en-US" dirty="0"/>
              <a:t>More clarity in permitted and conditional </a:t>
            </a:r>
            <a:r>
              <a:rPr lang="en-US" altLang="en-US" dirty="0" smtClean="0"/>
              <a:t>uses</a:t>
            </a:r>
            <a:endParaRPr lang="en-US" dirty="0" smtClean="0"/>
          </a:p>
          <a:p>
            <a:pPr marL="0" indent="0">
              <a:buNone/>
              <a:defRPr/>
            </a:pPr>
            <a:r>
              <a:rPr lang="en-US" b="1" dirty="0">
                <a:solidFill>
                  <a:schemeClr val="bg1"/>
                </a:solidFill>
              </a:rPr>
              <a:t>What is New?</a:t>
            </a:r>
            <a:endParaRPr lang="en-US" dirty="0" smtClean="0"/>
          </a:p>
          <a:p>
            <a:pPr>
              <a:defRPr/>
            </a:pPr>
            <a:endParaRPr lang="en-US" dirty="0"/>
          </a:p>
        </p:txBody>
      </p:sp>
    </p:spTree>
    <p:extLst>
      <p:ext uri="{BB962C8B-B14F-4D97-AF65-F5344CB8AC3E}">
        <p14:creationId xmlns:p14="http://schemas.microsoft.com/office/powerpoint/2010/main" val="3351509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401" y="595336"/>
            <a:ext cx="11771586" cy="527105"/>
          </a:xfrm>
        </p:spPr>
        <p:txBody>
          <a:bodyPr/>
          <a:lstStyle/>
          <a:p>
            <a:pPr>
              <a:defRPr/>
            </a:pPr>
            <a:r>
              <a:rPr lang="en-US" sz="3840" dirty="0">
                <a:latin typeface="+mn-lt"/>
              </a:rPr>
              <a:t>KLS 1 – Kam Lake South 1</a:t>
            </a:r>
          </a:p>
        </p:txBody>
      </p:sp>
      <p:sp>
        <p:nvSpPr>
          <p:cNvPr id="14" name="Content Placeholder 2"/>
          <p:cNvSpPr>
            <a:spLocks noGrp="1"/>
          </p:cNvSpPr>
          <p:nvPr>
            <p:ph idx="1"/>
          </p:nvPr>
        </p:nvSpPr>
        <p:spPr>
          <a:xfrm>
            <a:off x="838288" y="2544989"/>
            <a:ext cx="6633749" cy="3425546"/>
          </a:xfrm>
        </p:spPr>
        <p:txBody>
          <a:bodyPr/>
          <a:lstStyle/>
          <a:p>
            <a:pPr>
              <a:defRPr/>
            </a:pPr>
            <a:r>
              <a:rPr lang="en-US" dirty="0" smtClean="0"/>
              <a:t>Provides land for:</a:t>
            </a:r>
          </a:p>
          <a:p>
            <a:pPr lvl="1">
              <a:defRPr/>
            </a:pPr>
            <a:r>
              <a:rPr lang="en-US" dirty="0" smtClean="0"/>
              <a:t>Commercial recreation</a:t>
            </a:r>
          </a:p>
          <a:p>
            <a:pPr lvl="1">
              <a:defRPr/>
            </a:pPr>
            <a:r>
              <a:rPr lang="en-US" dirty="0" smtClean="0"/>
              <a:t>Dog lots (Yellowknife Kennels)</a:t>
            </a:r>
          </a:p>
          <a:p>
            <a:pPr lvl="1">
              <a:defRPr/>
            </a:pPr>
            <a:r>
              <a:rPr lang="en-US" dirty="0" smtClean="0"/>
              <a:t>Urban agriculture operations</a:t>
            </a:r>
          </a:p>
          <a:p>
            <a:pPr lvl="1">
              <a:defRPr/>
            </a:pPr>
            <a:r>
              <a:rPr lang="en-US" dirty="0" smtClean="0"/>
              <a:t>Light industrials uses with accessory residential use</a:t>
            </a:r>
          </a:p>
          <a:p>
            <a:pPr>
              <a:defRPr/>
            </a:pPr>
            <a:r>
              <a:rPr lang="en-US" dirty="0" smtClean="0"/>
              <a:t>Limits industrial development to minimize impact to surrounding neighbors</a:t>
            </a:r>
          </a:p>
          <a:p>
            <a:pPr lvl="1">
              <a:defRPr/>
            </a:pPr>
            <a:endParaRPr lang="en-US" dirty="0" smtClean="0"/>
          </a:p>
          <a:p>
            <a:pPr lvl="1">
              <a:defRPr/>
            </a:pPr>
            <a:endParaRPr lang="en-US" dirty="0" smtClean="0"/>
          </a:p>
          <a:p>
            <a:pPr marL="0" indent="0">
              <a:buNone/>
              <a:defRPr/>
            </a:pPr>
            <a:endParaRPr lang="en-US" dirty="0" smtClean="0"/>
          </a:p>
          <a:p>
            <a:pPr>
              <a:defRPr/>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0047" y="1993801"/>
            <a:ext cx="4534940" cy="4468834"/>
          </a:xfrm>
          <a:prstGeom prst="rect">
            <a:avLst/>
          </a:prstGeom>
          <a:ln w="19050">
            <a:solidFill>
              <a:schemeClr val="tx1"/>
            </a:solidFill>
          </a:ln>
        </p:spPr>
      </p:pic>
    </p:spTree>
    <p:extLst>
      <p:ext uri="{BB962C8B-B14F-4D97-AF65-F5344CB8AC3E}">
        <p14:creationId xmlns:p14="http://schemas.microsoft.com/office/powerpoint/2010/main" val="35177890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401" y="595336"/>
            <a:ext cx="11771586" cy="527105"/>
          </a:xfrm>
        </p:spPr>
        <p:txBody>
          <a:bodyPr/>
          <a:lstStyle/>
          <a:p>
            <a:pPr>
              <a:defRPr/>
            </a:pPr>
            <a:r>
              <a:rPr lang="en-US" sz="3840" dirty="0">
                <a:latin typeface="+mn-lt"/>
              </a:rPr>
              <a:t>KLS 2 – Kam Lake South 2</a:t>
            </a:r>
          </a:p>
        </p:txBody>
      </p:sp>
      <p:sp>
        <p:nvSpPr>
          <p:cNvPr id="14" name="Content Placeholder 2"/>
          <p:cNvSpPr>
            <a:spLocks noGrp="1"/>
          </p:cNvSpPr>
          <p:nvPr>
            <p:ph idx="1"/>
          </p:nvPr>
        </p:nvSpPr>
        <p:spPr>
          <a:xfrm>
            <a:off x="838288" y="2544989"/>
            <a:ext cx="6071232" cy="3425546"/>
          </a:xfrm>
        </p:spPr>
        <p:txBody>
          <a:bodyPr/>
          <a:lstStyle/>
          <a:p>
            <a:pPr>
              <a:defRPr/>
            </a:pPr>
            <a:r>
              <a:rPr lang="en-US" dirty="0" smtClean="0"/>
              <a:t>Provides lands dedicated for light industrial and heavy commercial uses</a:t>
            </a:r>
          </a:p>
          <a:p>
            <a:pPr>
              <a:defRPr/>
            </a:pPr>
            <a:endParaRPr lang="en-US" dirty="0" smtClean="0"/>
          </a:p>
          <a:p>
            <a:pPr>
              <a:defRPr/>
            </a:pPr>
            <a:r>
              <a:rPr lang="en-US" dirty="0" smtClean="0"/>
              <a:t>Permits aggregate extraction, subject to provisions</a:t>
            </a:r>
          </a:p>
          <a:p>
            <a:pPr marL="0" indent="0">
              <a:buNone/>
              <a:defRPr/>
            </a:pPr>
            <a:endParaRPr lang="en-US" dirty="0" smtClean="0"/>
          </a:p>
          <a:p>
            <a:pPr marL="0" indent="0">
              <a:buNone/>
              <a:defRPr/>
            </a:pPr>
            <a:endParaRPr lang="en-US" dirty="0" smtClean="0"/>
          </a:p>
          <a:p>
            <a:pPr>
              <a:defRP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0047" y="1993801"/>
            <a:ext cx="4534940" cy="4468834"/>
          </a:xfrm>
          <a:prstGeom prst="rect">
            <a:avLst/>
          </a:prstGeom>
          <a:ln w="19050">
            <a:solidFill>
              <a:schemeClr val="tx1"/>
            </a:solidFill>
          </a:ln>
        </p:spPr>
      </p:pic>
    </p:spTree>
    <p:extLst>
      <p:ext uri="{BB962C8B-B14F-4D97-AF65-F5344CB8AC3E}">
        <p14:creationId xmlns:p14="http://schemas.microsoft.com/office/powerpoint/2010/main" val="33118253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401" y="595336"/>
            <a:ext cx="11771586" cy="527105"/>
          </a:xfrm>
        </p:spPr>
        <p:txBody>
          <a:bodyPr/>
          <a:lstStyle/>
          <a:p>
            <a:pPr>
              <a:defRPr/>
            </a:pPr>
            <a:r>
              <a:rPr lang="en-US" sz="3840" dirty="0">
                <a:latin typeface="+mn-lt"/>
              </a:rPr>
              <a:t>Engle Business Industrial District</a:t>
            </a:r>
          </a:p>
        </p:txBody>
      </p:sp>
      <p:sp>
        <p:nvSpPr>
          <p:cNvPr id="14" name="Content Placeholder 2"/>
          <p:cNvSpPr>
            <a:spLocks noGrp="1"/>
          </p:cNvSpPr>
          <p:nvPr>
            <p:ph idx="1"/>
          </p:nvPr>
        </p:nvSpPr>
        <p:spPr>
          <a:xfrm>
            <a:off x="838288" y="2544989"/>
            <a:ext cx="6071232" cy="3425546"/>
          </a:xfrm>
        </p:spPr>
        <p:txBody>
          <a:bodyPr/>
          <a:lstStyle/>
          <a:p>
            <a:pPr>
              <a:defRPr/>
            </a:pPr>
            <a:r>
              <a:rPr lang="en-US" dirty="0" smtClean="0"/>
              <a:t>Intended to accommodate a variety of general industrial and business industrial uses</a:t>
            </a:r>
          </a:p>
          <a:p>
            <a:pPr>
              <a:defRPr/>
            </a:pPr>
            <a:r>
              <a:rPr lang="en-US" dirty="0" smtClean="0"/>
              <a:t>Uses that are not compatible with human habitation.</a:t>
            </a:r>
          </a:p>
          <a:p>
            <a:pPr>
              <a:defRPr/>
            </a:pPr>
            <a:r>
              <a:rPr lang="en-US" dirty="0" smtClean="0"/>
              <a:t>No residential uses permitted</a:t>
            </a:r>
          </a:p>
          <a:p>
            <a:pPr>
              <a:defRPr/>
            </a:pPr>
            <a:endParaRPr lang="en-US" dirty="0" smtClean="0"/>
          </a:p>
          <a:p>
            <a:pPr>
              <a:defRPr/>
            </a:pPr>
            <a:endParaRPr lang="en-US" dirty="0" smtClean="0"/>
          </a:p>
          <a:p>
            <a:pPr marL="0" indent="0">
              <a:buNone/>
              <a:defRPr/>
            </a:pPr>
            <a:endParaRPr lang="en-US" dirty="0" smtClean="0"/>
          </a:p>
          <a:p>
            <a:pPr marL="0" indent="0">
              <a:buNone/>
              <a:defRPr/>
            </a:pPr>
            <a:endParaRPr lang="en-US" dirty="0" smtClean="0"/>
          </a:p>
          <a:p>
            <a:pPr>
              <a:defRPr/>
            </a:pPr>
            <a:endParaRPr lang="en-US" dirty="0"/>
          </a:p>
        </p:txBody>
      </p:sp>
      <p:pic>
        <p:nvPicPr>
          <p:cNvPr id="3" name="Picture 2"/>
          <p:cNvPicPr>
            <a:picLocks noChangeAspect="1"/>
          </p:cNvPicPr>
          <p:nvPr/>
        </p:nvPicPr>
        <p:blipFill>
          <a:blip r:embed="rId3"/>
          <a:stretch>
            <a:fillRect/>
          </a:stretch>
        </p:blipFill>
        <p:spPr>
          <a:xfrm>
            <a:off x="7736376" y="1190723"/>
            <a:ext cx="4328611" cy="5311693"/>
          </a:xfrm>
          <a:prstGeom prst="rect">
            <a:avLst/>
          </a:prstGeom>
          <a:ln w="19050">
            <a:solidFill>
              <a:schemeClr val="tx1"/>
            </a:solidFill>
          </a:ln>
        </p:spPr>
      </p:pic>
    </p:spTree>
    <p:extLst>
      <p:ext uri="{BB962C8B-B14F-4D97-AF65-F5344CB8AC3E}">
        <p14:creationId xmlns:p14="http://schemas.microsoft.com/office/powerpoint/2010/main" val="16278309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Implements the 2020 Community Plan </a:t>
            </a:r>
            <a:endParaRPr lang="en-CA" dirty="0"/>
          </a:p>
        </p:txBody>
      </p:sp>
      <p:sp>
        <p:nvSpPr>
          <p:cNvPr id="12" name="Content Placeholder 11"/>
          <p:cNvSpPr>
            <a:spLocks noGrp="1"/>
          </p:cNvSpPr>
          <p:nvPr>
            <p:ph idx="1"/>
          </p:nvPr>
        </p:nvSpPr>
        <p:spPr/>
        <p:txBody>
          <a:bodyPr/>
          <a:lstStyle/>
          <a:p>
            <a:pPr lvl="1"/>
            <a:r>
              <a:rPr lang="en-US" dirty="0" smtClean="0"/>
              <a:t>Implements the broad policy direction </a:t>
            </a:r>
          </a:p>
          <a:p>
            <a:pPr lvl="1"/>
            <a:r>
              <a:rPr lang="en-US" dirty="0" smtClean="0"/>
              <a:t>Creates regulations that can be enforced. </a:t>
            </a:r>
          </a:p>
          <a:p>
            <a:pPr lvl="1"/>
            <a:r>
              <a:rPr lang="en-US" dirty="0" smtClean="0"/>
              <a:t>Practical application of the Community’s vision</a:t>
            </a:r>
          </a:p>
          <a:p>
            <a:pPr lvl="1"/>
            <a:endParaRPr lang="en-US" dirty="0" smtClean="0"/>
          </a:p>
          <a:p>
            <a:pPr lvl="1"/>
            <a:endParaRPr lang="en-CA" dirty="0" smtClean="0"/>
          </a:p>
        </p:txBody>
      </p:sp>
      <p:sp>
        <p:nvSpPr>
          <p:cNvPr id="3" name="Footer Placeholder 2"/>
          <p:cNvSpPr>
            <a:spLocks noGrp="1"/>
          </p:cNvSpPr>
          <p:nvPr>
            <p:ph type="ftr" sz="quarter" idx="10"/>
          </p:nvPr>
        </p:nvSpPr>
        <p:spPr/>
        <p:txBody>
          <a:bodyPr/>
          <a:lstStyle/>
          <a:p>
            <a:r>
              <a:rPr lang="en-CA" smtClean="0"/>
              <a:t>City of Yellowknife - Zoning Bylaw Repeal and Replacement</a:t>
            </a:r>
            <a:endParaRPr lang="en-CA" dirty="0"/>
          </a:p>
        </p:txBody>
      </p:sp>
      <p:pic>
        <p:nvPicPr>
          <p:cNvPr id="5" name="Picture Placeholder 4"/>
          <p:cNvPicPr>
            <a:picLocks noGrp="1" noChangeAspect="1"/>
          </p:cNvPicPr>
          <p:nvPr>
            <p:ph type="pic" sz="quarter" idx="11"/>
          </p:nvPr>
        </p:nvPicPr>
        <p:blipFill>
          <a:blip r:embed="rId3"/>
          <a:srcRect t="1845" b="1845"/>
          <a:stretch>
            <a:fillRect/>
          </a:stretch>
        </p:blipFill>
        <p:spPr>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216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7323" y="3791946"/>
            <a:ext cx="12097355" cy="2742067"/>
          </a:xfrm>
          <a:prstGeom prst="rect">
            <a:avLst/>
          </a:prstGeom>
        </p:spPr>
      </p:pic>
      <p:sp>
        <p:nvSpPr>
          <p:cNvPr id="2" name="TextBox 1"/>
          <p:cNvSpPr txBox="1"/>
          <p:nvPr/>
        </p:nvSpPr>
        <p:spPr>
          <a:xfrm>
            <a:off x="1979109" y="1042284"/>
            <a:ext cx="8233783" cy="3490571"/>
          </a:xfrm>
          <a:prstGeom prst="rect">
            <a:avLst/>
          </a:prstGeom>
          <a:noFill/>
        </p:spPr>
        <p:txBody>
          <a:bodyPr wrap="square" rtlCol="0">
            <a:spAutoFit/>
          </a:bodyPr>
          <a:lstStyle/>
          <a:p>
            <a:pPr algn="ctr"/>
            <a:r>
              <a:rPr lang="en-US" sz="4321" b="1" dirty="0">
                <a:solidFill>
                  <a:srgbClr val="002060"/>
                </a:solidFill>
              </a:rPr>
              <a:t>DRAFT ZONING BY-LAW</a:t>
            </a:r>
          </a:p>
          <a:p>
            <a:pPr algn="ctr"/>
            <a:endParaRPr lang="en-US" sz="4321" b="1" dirty="0">
              <a:solidFill>
                <a:srgbClr val="002060"/>
              </a:solidFill>
            </a:endParaRPr>
          </a:p>
          <a:p>
            <a:pPr algn="ctr"/>
            <a:r>
              <a:rPr lang="en-US" sz="7041" b="1" dirty="0">
                <a:solidFill>
                  <a:srgbClr val="002060"/>
                </a:solidFill>
              </a:rPr>
              <a:t>PARKING</a:t>
            </a:r>
          </a:p>
          <a:p>
            <a:pPr algn="ctr"/>
            <a:endParaRPr lang="en-US" sz="3200" b="1" dirty="0">
              <a:solidFill>
                <a:srgbClr val="002060"/>
              </a:solidFill>
            </a:endParaRPr>
          </a:p>
          <a:p>
            <a:pPr algn="ctr"/>
            <a:endParaRPr lang="en-US" sz="3200" b="1" dirty="0">
              <a:solidFill>
                <a:srgbClr val="002060"/>
              </a:solidFill>
            </a:endParaRPr>
          </a:p>
        </p:txBody>
      </p:sp>
    </p:spTree>
    <p:extLst>
      <p:ext uri="{BB962C8B-B14F-4D97-AF65-F5344CB8AC3E}">
        <p14:creationId xmlns:p14="http://schemas.microsoft.com/office/powerpoint/2010/main" val="26585120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747" y="595336"/>
            <a:ext cx="10515425" cy="500432"/>
          </a:xfrm>
        </p:spPr>
        <p:txBody>
          <a:bodyPr/>
          <a:lstStyle/>
          <a:p>
            <a:pPr>
              <a:defRPr/>
            </a:pPr>
            <a:r>
              <a:rPr lang="en-US" sz="3840" dirty="0">
                <a:latin typeface="+mn-lt"/>
              </a:rPr>
              <a:t>Direction from Community Plan</a:t>
            </a:r>
          </a:p>
        </p:txBody>
      </p:sp>
      <p:sp>
        <p:nvSpPr>
          <p:cNvPr id="37891" name="Content Placeholder 2"/>
          <p:cNvSpPr>
            <a:spLocks noGrp="1"/>
          </p:cNvSpPr>
          <p:nvPr>
            <p:ph idx="1"/>
          </p:nvPr>
        </p:nvSpPr>
        <p:spPr>
          <a:xfrm>
            <a:off x="838288" y="2544989"/>
            <a:ext cx="9845340" cy="3425546"/>
          </a:xfrm>
        </p:spPr>
        <p:txBody>
          <a:bodyPr/>
          <a:lstStyle/>
          <a:p>
            <a:r>
              <a:rPr lang="en-US" sz="2080" dirty="0"/>
              <a:t>To reduce single use surface parking lots and remove off-street parking minimums (Downtown)</a:t>
            </a:r>
          </a:p>
          <a:p>
            <a:r>
              <a:rPr lang="en-US" sz="2080" dirty="0"/>
              <a:t>To reduce off-street parking minimums (Central Residential)</a:t>
            </a:r>
          </a:p>
          <a:p>
            <a:r>
              <a:rPr lang="en-US" sz="2080" dirty="0"/>
              <a:t>Encourage compact urban form and no longer permit surface parking lots (Old Town)</a:t>
            </a:r>
          </a:p>
          <a:p>
            <a:endParaRPr lang="en-US" altLang="en-US" sz="2080" dirty="0"/>
          </a:p>
        </p:txBody>
      </p:sp>
    </p:spTree>
    <p:extLst>
      <p:ext uri="{BB962C8B-B14F-4D97-AF65-F5344CB8AC3E}">
        <p14:creationId xmlns:p14="http://schemas.microsoft.com/office/powerpoint/2010/main" val="3492288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16" y="595335"/>
            <a:ext cx="4788060" cy="526759"/>
          </a:xfrm>
        </p:spPr>
        <p:txBody>
          <a:bodyPr/>
          <a:lstStyle/>
          <a:p>
            <a:r>
              <a:rPr lang="en-US" sz="3840" dirty="0">
                <a:latin typeface="+mn-lt"/>
              </a:rPr>
              <a:t>Introducing 4 ‘Parking Standard Areas’</a:t>
            </a:r>
          </a:p>
        </p:txBody>
      </p:sp>
      <p:sp>
        <p:nvSpPr>
          <p:cNvPr id="3" name="Content Placeholder 2"/>
          <p:cNvSpPr>
            <a:spLocks noGrp="1"/>
          </p:cNvSpPr>
          <p:nvPr>
            <p:ph idx="1"/>
          </p:nvPr>
        </p:nvSpPr>
        <p:spPr>
          <a:xfrm>
            <a:off x="838288" y="2545381"/>
            <a:ext cx="8180299" cy="3425154"/>
          </a:xfrm>
        </p:spPr>
        <p:txBody>
          <a:bodyPr/>
          <a:lstStyle/>
          <a:p>
            <a:r>
              <a:rPr lang="en-US" dirty="0" smtClean="0"/>
              <a:t>Downtown (red) </a:t>
            </a:r>
          </a:p>
          <a:p>
            <a:r>
              <a:rPr lang="en-US" dirty="0" smtClean="0"/>
              <a:t>Residential Central (orange)</a:t>
            </a:r>
          </a:p>
          <a:p>
            <a:r>
              <a:rPr lang="en-US" dirty="0" smtClean="0"/>
              <a:t>Old Town (yellow)</a:t>
            </a:r>
          </a:p>
          <a:p>
            <a:r>
              <a:rPr lang="en-US" dirty="0" smtClean="0"/>
              <a:t>Rest of Yellowknife (white/blank)</a:t>
            </a:r>
            <a:endParaRPr lang="en-US" dirty="0"/>
          </a:p>
          <a:p>
            <a:pPr marL="0" indent="0">
              <a:buNone/>
            </a:pPr>
            <a:endParaRPr lang="en-US" dirty="0" smtClean="0"/>
          </a:p>
          <a:p>
            <a:endParaRPr lang="en-US" dirty="0"/>
          </a:p>
        </p:txBody>
      </p:sp>
      <p:pic>
        <p:nvPicPr>
          <p:cNvPr id="4" name="Picture 3"/>
          <p:cNvPicPr>
            <a:picLocks noChangeAspect="1"/>
          </p:cNvPicPr>
          <p:nvPr/>
        </p:nvPicPr>
        <p:blipFill>
          <a:blip r:embed="rId3"/>
          <a:stretch>
            <a:fillRect/>
          </a:stretch>
        </p:blipFill>
        <p:spPr>
          <a:xfrm>
            <a:off x="7931977" y="209215"/>
            <a:ext cx="4260024" cy="6439571"/>
          </a:xfrm>
          <a:prstGeom prst="rect">
            <a:avLst/>
          </a:prstGeom>
        </p:spPr>
      </p:pic>
    </p:spTree>
    <p:extLst>
      <p:ext uri="{BB962C8B-B14F-4D97-AF65-F5344CB8AC3E}">
        <p14:creationId xmlns:p14="http://schemas.microsoft.com/office/powerpoint/2010/main" val="3904711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16" y="595335"/>
            <a:ext cx="10515426" cy="526759"/>
          </a:xfrm>
        </p:spPr>
        <p:txBody>
          <a:bodyPr/>
          <a:lstStyle/>
          <a:p>
            <a:r>
              <a:rPr lang="en-US" sz="3840" dirty="0">
                <a:latin typeface="+mn-lt"/>
              </a:rPr>
              <a:t>Open Option Parking (Downtown)</a:t>
            </a:r>
          </a:p>
        </p:txBody>
      </p:sp>
      <p:sp>
        <p:nvSpPr>
          <p:cNvPr id="3" name="Content Placeholder 2"/>
          <p:cNvSpPr>
            <a:spLocks noGrp="1"/>
          </p:cNvSpPr>
          <p:nvPr>
            <p:ph idx="1"/>
          </p:nvPr>
        </p:nvSpPr>
        <p:spPr>
          <a:xfrm>
            <a:off x="838288" y="2545381"/>
            <a:ext cx="8180299" cy="3425154"/>
          </a:xfrm>
        </p:spPr>
        <p:txBody>
          <a:bodyPr/>
          <a:lstStyle/>
          <a:p>
            <a:r>
              <a:rPr lang="en-US" dirty="0" smtClean="0"/>
              <a:t>The market will decide how many parking spaces to allot per use</a:t>
            </a:r>
          </a:p>
          <a:p>
            <a:endParaRPr lang="en-US" dirty="0"/>
          </a:p>
          <a:p>
            <a:r>
              <a:rPr lang="en-US" dirty="0"/>
              <a:t>No impact to </a:t>
            </a:r>
            <a:r>
              <a:rPr lang="en-US" dirty="0" smtClean="0"/>
              <a:t>on-street parking</a:t>
            </a:r>
          </a:p>
          <a:p>
            <a:endParaRPr lang="en-US" dirty="0" smtClean="0"/>
          </a:p>
          <a:p>
            <a:r>
              <a:rPr lang="en-US" dirty="0" smtClean="0"/>
              <a:t>Supports densification and downtown revitalization</a:t>
            </a:r>
          </a:p>
          <a:p>
            <a:endParaRPr lang="en-US" dirty="0" smtClean="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9696" y="1600007"/>
            <a:ext cx="3657988" cy="3657988"/>
          </a:xfrm>
          <a:prstGeom prst="rect">
            <a:avLst/>
          </a:prstGeom>
        </p:spPr>
      </p:pic>
    </p:spTree>
    <p:extLst>
      <p:ext uri="{BB962C8B-B14F-4D97-AF65-F5344CB8AC3E}">
        <p14:creationId xmlns:p14="http://schemas.microsoft.com/office/powerpoint/2010/main" val="38851941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16" y="595335"/>
            <a:ext cx="10515426" cy="526759"/>
          </a:xfrm>
        </p:spPr>
        <p:txBody>
          <a:bodyPr/>
          <a:lstStyle/>
          <a:p>
            <a:r>
              <a:rPr lang="en-US" sz="3840" dirty="0">
                <a:latin typeface="+mn-lt"/>
              </a:rPr>
              <a:t>Central Residential &amp; Old Town </a:t>
            </a:r>
          </a:p>
        </p:txBody>
      </p:sp>
      <p:sp>
        <p:nvSpPr>
          <p:cNvPr id="3" name="Content Placeholder 2"/>
          <p:cNvSpPr>
            <a:spLocks noGrp="1"/>
          </p:cNvSpPr>
          <p:nvPr>
            <p:ph idx="1"/>
          </p:nvPr>
        </p:nvSpPr>
        <p:spPr>
          <a:xfrm>
            <a:off x="838288" y="2545381"/>
            <a:ext cx="8180299" cy="3425154"/>
          </a:xfrm>
        </p:spPr>
        <p:txBody>
          <a:bodyPr/>
          <a:lstStyle/>
          <a:p>
            <a:r>
              <a:rPr lang="en-US" dirty="0" smtClean="0"/>
              <a:t>Decreased minimum parking requirements</a:t>
            </a:r>
          </a:p>
          <a:p>
            <a:endParaRPr lang="en-US" dirty="0"/>
          </a:p>
          <a:p>
            <a:r>
              <a:rPr lang="en-US" dirty="0"/>
              <a:t>No impact to </a:t>
            </a:r>
            <a:r>
              <a:rPr lang="en-US" dirty="0" smtClean="0"/>
              <a:t>on-street parking</a:t>
            </a:r>
          </a:p>
          <a:p>
            <a:endParaRPr lang="en-US" dirty="0" smtClean="0"/>
          </a:p>
          <a:p>
            <a:r>
              <a:rPr lang="en-US" dirty="0" smtClean="0"/>
              <a:t>Supports densification and infill </a:t>
            </a:r>
          </a:p>
          <a:p>
            <a:endParaRPr lang="en-US" dirty="0" smtClean="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9696" y="1600007"/>
            <a:ext cx="3657988" cy="3657988"/>
          </a:xfrm>
          <a:prstGeom prst="rect">
            <a:avLst/>
          </a:prstGeom>
        </p:spPr>
      </p:pic>
    </p:spTree>
    <p:extLst>
      <p:ext uri="{BB962C8B-B14F-4D97-AF65-F5344CB8AC3E}">
        <p14:creationId xmlns:p14="http://schemas.microsoft.com/office/powerpoint/2010/main" val="1784367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16" y="595335"/>
            <a:ext cx="10515426" cy="526759"/>
          </a:xfrm>
        </p:spPr>
        <p:txBody>
          <a:bodyPr/>
          <a:lstStyle/>
          <a:p>
            <a:r>
              <a:rPr lang="en-US" sz="3840" dirty="0">
                <a:latin typeface="+mn-lt"/>
              </a:rPr>
              <a:t>All other Zones in Yellowknife</a:t>
            </a:r>
          </a:p>
        </p:txBody>
      </p:sp>
      <p:sp>
        <p:nvSpPr>
          <p:cNvPr id="3" name="Content Placeholder 2"/>
          <p:cNvSpPr>
            <a:spLocks noGrp="1"/>
          </p:cNvSpPr>
          <p:nvPr>
            <p:ph idx="1"/>
          </p:nvPr>
        </p:nvSpPr>
        <p:spPr>
          <a:xfrm>
            <a:off x="838288" y="2545381"/>
            <a:ext cx="8180299" cy="3425154"/>
          </a:xfrm>
        </p:spPr>
        <p:txBody>
          <a:bodyPr/>
          <a:lstStyle/>
          <a:p>
            <a:r>
              <a:rPr lang="en-US" dirty="0" smtClean="0"/>
              <a:t>Little to no change from Zoning By-law 4404</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9696" y="1600007"/>
            <a:ext cx="3657988" cy="3657988"/>
          </a:xfrm>
          <a:prstGeom prst="rect">
            <a:avLst/>
          </a:prstGeom>
        </p:spPr>
      </p:pic>
    </p:spTree>
    <p:extLst>
      <p:ext uri="{BB962C8B-B14F-4D97-AF65-F5344CB8AC3E}">
        <p14:creationId xmlns:p14="http://schemas.microsoft.com/office/powerpoint/2010/main" val="2869768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16" y="595335"/>
            <a:ext cx="10515426" cy="526759"/>
          </a:xfrm>
        </p:spPr>
        <p:txBody>
          <a:bodyPr/>
          <a:lstStyle/>
          <a:p>
            <a:r>
              <a:rPr lang="en-US" sz="3840" dirty="0">
                <a:latin typeface="+mn-lt"/>
              </a:rPr>
              <a:t>Shared Parking &amp; Car Share</a:t>
            </a:r>
          </a:p>
        </p:txBody>
      </p:sp>
      <p:sp>
        <p:nvSpPr>
          <p:cNvPr id="3" name="Content Placeholder 2"/>
          <p:cNvSpPr>
            <a:spLocks noGrp="1"/>
          </p:cNvSpPr>
          <p:nvPr>
            <p:ph idx="1"/>
          </p:nvPr>
        </p:nvSpPr>
        <p:spPr>
          <a:xfrm>
            <a:off x="838288" y="2545381"/>
            <a:ext cx="8180299" cy="3425154"/>
          </a:xfrm>
        </p:spPr>
        <p:txBody>
          <a:bodyPr/>
          <a:lstStyle/>
          <a:p>
            <a:r>
              <a:rPr lang="en-US" dirty="0" smtClean="0"/>
              <a:t>Continue to be options to help Developers achieve minimum parking requirements</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9696" y="1600007"/>
            <a:ext cx="3657988" cy="3657988"/>
          </a:xfrm>
          <a:prstGeom prst="rect">
            <a:avLst/>
          </a:prstGeom>
        </p:spPr>
      </p:pic>
    </p:spTree>
    <p:extLst>
      <p:ext uri="{BB962C8B-B14F-4D97-AF65-F5344CB8AC3E}">
        <p14:creationId xmlns:p14="http://schemas.microsoft.com/office/powerpoint/2010/main" val="3213380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228" y="653562"/>
            <a:ext cx="10515600" cy="593414"/>
          </a:xfrm>
        </p:spPr>
        <p:txBody>
          <a:bodyPr/>
          <a:lstStyle/>
          <a:p>
            <a:r>
              <a:rPr lang="en-US" sz="3840" dirty="0">
                <a:latin typeface="+mn-lt"/>
              </a:rPr>
              <a:t>Next Steps</a:t>
            </a:r>
          </a:p>
        </p:txBody>
      </p:sp>
      <p:sp>
        <p:nvSpPr>
          <p:cNvPr id="4" name="Content Placeholder 3"/>
          <p:cNvSpPr>
            <a:spLocks noGrp="1"/>
          </p:cNvSpPr>
          <p:nvPr>
            <p:ph sz="half" idx="2"/>
          </p:nvPr>
        </p:nvSpPr>
        <p:spPr/>
        <p:txBody>
          <a:bodyPr/>
          <a:lstStyle/>
          <a:p>
            <a:r>
              <a:rPr lang="en-US" sz="1920" dirty="0"/>
              <a:t>Oct 1 – Last day for public review</a:t>
            </a:r>
          </a:p>
          <a:p>
            <a:r>
              <a:rPr lang="en-US" sz="1920" dirty="0"/>
              <a:t>October 25 – GPC – Public Comments </a:t>
            </a:r>
          </a:p>
          <a:p>
            <a:r>
              <a:rPr lang="en-US" sz="1920" dirty="0"/>
              <a:t>Nov   – GPC – Council Final Draft</a:t>
            </a:r>
          </a:p>
          <a:p>
            <a:pPr marL="0" indent="0">
              <a:buNone/>
            </a:pPr>
            <a:r>
              <a:rPr lang="en-US" sz="1920" dirty="0"/>
              <a:t>              – First Reading</a:t>
            </a:r>
          </a:p>
          <a:p>
            <a:pPr marL="0" indent="0">
              <a:buNone/>
            </a:pPr>
            <a:r>
              <a:rPr lang="en-US" sz="1920" dirty="0"/>
              <a:t>              – Statutory Public Meeting </a:t>
            </a:r>
          </a:p>
          <a:p>
            <a:endParaRPr lang="en-US" sz="1920" dirty="0"/>
          </a:p>
        </p:txBody>
      </p:sp>
      <p:sp>
        <p:nvSpPr>
          <p:cNvPr id="6" name="Content Placeholder 5"/>
          <p:cNvSpPr>
            <a:spLocks noGrp="1"/>
          </p:cNvSpPr>
          <p:nvPr>
            <p:ph sz="quarter" idx="4"/>
          </p:nvPr>
        </p:nvSpPr>
        <p:spPr/>
        <p:txBody>
          <a:bodyPr/>
          <a:lstStyle/>
          <a:p>
            <a:r>
              <a:rPr lang="en-US" sz="1920" dirty="0"/>
              <a:t>Update application processes</a:t>
            </a:r>
          </a:p>
          <a:p>
            <a:r>
              <a:rPr lang="en-US" sz="1920" dirty="0"/>
              <a:t>Educational Materials </a:t>
            </a:r>
          </a:p>
          <a:p>
            <a:r>
              <a:rPr lang="en-US" sz="1920" dirty="0"/>
              <a:t>Create service standards</a:t>
            </a:r>
          </a:p>
          <a:p>
            <a:r>
              <a:rPr lang="en-US" sz="1920" dirty="0"/>
              <a:t>Monitor and track development</a:t>
            </a:r>
          </a:p>
          <a:p>
            <a:r>
              <a:rPr lang="en-US" sz="1920" dirty="0"/>
              <a:t>Report back to Council</a:t>
            </a:r>
          </a:p>
          <a:p>
            <a:endParaRPr lang="en-US" sz="1920" dirty="0"/>
          </a:p>
        </p:txBody>
      </p:sp>
      <p:sp>
        <p:nvSpPr>
          <p:cNvPr id="7" name="TextBox 1"/>
          <p:cNvSpPr txBox="1">
            <a:spLocks noChangeArrowheads="1"/>
          </p:cNvSpPr>
          <p:nvPr/>
        </p:nvSpPr>
        <p:spPr bwMode="auto">
          <a:xfrm>
            <a:off x="583406" y="1795123"/>
            <a:ext cx="5157787" cy="350865"/>
          </a:xfrm>
          <a:prstGeom prst="rect">
            <a:avLst/>
          </a:prstGeom>
          <a:solidFill>
            <a:srgbClr val="D8E03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889111" eaLnBrk="0" fontAlgn="base" hangingPunct="0">
              <a:spcBef>
                <a:spcPct val="0"/>
              </a:spcBef>
              <a:spcAft>
                <a:spcPct val="0"/>
              </a:spcAft>
              <a:defRPr/>
            </a:pPr>
            <a:r>
              <a:rPr lang="en-US" altLang="en-US" sz="1680" b="1" dirty="0">
                <a:solidFill>
                  <a:srgbClr val="4D9CC1"/>
                </a:solidFill>
                <a:latin typeface="Calibri" panose="020F0502020204030204" pitchFamily="34" charset="0"/>
                <a:cs typeface="Arial" panose="020B0604020202020204" pitchFamily="34" charset="0"/>
              </a:rPr>
              <a:t>Milestones</a:t>
            </a:r>
          </a:p>
        </p:txBody>
      </p:sp>
      <p:sp>
        <p:nvSpPr>
          <p:cNvPr id="11" name="TextBox 5"/>
          <p:cNvSpPr txBox="1">
            <a:spLocks noChangeArrowheads="1"/>
          </p:cNvSpPr>
          <p:nvPr/>
        </p:nvSpPr>
        <p:spPr bwMode="auto">
          <a:xfrm>
            <a:off x="6172200" y="1795122"/>
            <a:ext cx="5183188" cy="350865"/>
          </a:xfrm>
          <a:prstGeom prst="rect">
            <a:avLst/>
          </a:prstGeom>
          <a:solidFill>
            <a:srgbClr val="4D9CC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889111" eaLnBrk="0" fontAlgn="base" hangingPunct="0">
              <a:spcBef>
                <a:spcPct val="0"/>
              </a:spcBef>
              <a:spcAft>
                <a:spcPct val="0"/>
              </a:spcAft>
              <a:defRPr/>
            </a:pPr>
            <a:r>
              <a:rPr lang="en-US" altLang="en-US" sz="1680" b="1" dirty="0">
                <a:solidFill>
                  <a:prstClr val="white"/>
                </a:solidFill>
                <a:latin typeface="Calibri" panose="020F0502020204030204" pitchFamily="34" charset="0"/>
                <a:cs typeface="Arial" panose="020B0604020202020204" pitchFamily="34" charset="0"/>
              </a:rPr>
              <a:t>Implementation</a:t>
            </a:r>
          </a:p>
        </p:txBody>
      </p:sp>
    </p:spTree>
    <p:extLst>
      <p:ext uri="{BB962C8B-B14F-4D97-AF65-F5344CB8AC3E}">
        <p14:creationId xmlns:p14="http://schemas.microsoft.com/office/powerpoint/2010/main" val="39927360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Implements the 2020 Community Plan – Example Kam Lake</a:t>
            </a:r>
            <a:endParaRPr lang="en-CA" dirty="0"/>
          </a:p>
        </p:txBody>
      </p:sp>
      <p:sp>
        <p:nvSpPr>
          <p:cNvPr id="5" name="Footer Placeholder 4"/>
          <p:cNvSpPr>
            <a:spLocks noGrp="1"/>
          </p:cNvSpPr>
          <p:nvPr>
            <p:ph type="ftr" sz="quarter" idx="10"/>
          </p:nvPr>
        </p:nvSpPr>
        <p:spPr/>
        <p:txBody>
          <a:bodyPr/>
          <a:lstStyle/>
          <a:p>
            <a:r>
              <a:rPr lang="en-CA" dirty="0" smtClean="0"/>
              <a:t>City of Yellowknife - Zoning Bylaw Repeal and Replacement</a:t>
            </a:r>
            <a:endParaRPr lang="en-CA" dirty="0"/>
          </a:p>
        </p:txBody>
      </p:sp>
      <p:pic>
        <p:nvPicPr>
          <p:cNvPr id="11" name="Picture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t="9265" b="9265"/>
          <a:stretch>
            <a:fillRect/>
          </a:stretch>
        </p:blipFill>
        <p:spPr>
          <a:xfrm>
            <a:off x="325735" y="1226757"/>
            <a:ext cx="4010036" cy="5029200"/>
          </a:xfrm>
          <a:prstGeom prst="rect">
            <a:avLst/>
          </a:prstGeom>
          <a:ln w="53975">
            <a:solidFill>
              <a:schemeClr val="accent1"/>
            </a:solidFill>
          </a:ln>
        </p:spPr>
      </p:pic>
      <p:sp>
        <p:nvSpPr>
          <p:cNvPr id="12" name="TextBox 11"/>
          <p:cNvSpPr txBox="1"/>
          <p:nvPr/>
        </p:nvSpPr>
        <p:spPr>
          <a:xfrm>
            <a:off x="325735" y="1217088"/>
            <a:ext cx="1581442" cy="646331"/>
          </a:xfrm>
          <a:prstGeom prst="rect">
            <a:avLst/>
          </a:prstGeom>
          <a:solidFill>
            <a:schemeClr val="bg1"/>
          </a:solidFill>
        </p:spPr>
        <p:txBody>
          <a:bodyPr wrap="square" rtlCol="0">
            <a:spAutoFit/>
          </a:bodyPr>
          <a:lstStyle/>
          <a:p>
            <a:pPr algn="ctr"/>
            <a:r>
              <a:rPr lang="en-CA" dirty="0" smtClean="0"/>
              <a:t>CP Designation Map</a:t>
            </a:r>
            <a:endParaRPr lang="en-CA" dirty="0"/>
          </a:p>
        </p:txBody>
      </p:sp>
      <p:sp>
        <p:nvSpPr>
          <p:cNvPr id="8" name="Right Arrow 7"/>
          <p:cNvSpPr/>
          <p:nvPr/>
        </p:nvSpPr>
        <p:spPr>
          <a:xfrm>
            <a:off x="4475657" y="3678792"/>
            <a:ext cx="2560320" cy="125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p:cNvPicPr>
            <a:picLocks noChangeAspect="1"/>
          </p:cNvPicPr>
          <p:nvPr/>
        </p:nvPicPr>
        <p:blipFill>
          <a:blip r:embed="rId4"/>
          <a:stretch>
            <a:fillRect/>
          </a:stretch>
        </p:blipFill>
        <p:spPr>
          <a:xfrm>
            <a:off x="1615457" y="2358801"/>
            <a:ext cx="4876800" cy="8606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Oval 6"/>
          <p:cNvSpPr/>
          <p:nvPr/>
        </p:nvSpPr>
        <p:spPr>
          <a:xfrm>
            <a:off x="1659969" y="4610778"/>
            <a:ext cx="876754" cy="6691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8922774" y="4879937"/>
            <a:ext cx="929149" cy="7760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Content Placeholder 17"/>
          <p:cNvPicPr>
            <a:picLocks noGrp="1" noChangeAspect="1"/>
          </p:cNvPicPr>
          <p:nvPr>
            <p:ph sz="quarter" idx="4"/>
          </p:nvPr>
        </p:nvPicPr>
        <p:blipFill>
          <a:blip r:embed="rId5"/>
          <a:stretch>
            <a:fillRect/>
          </a:stretch>
        </p:blipFill>
        <p:spPr>
          <a:xfrm>
            <a:off x="7359922" y="1206196"/>
            <a:ext cx="3500846" cy="5293280"/>
          </a:xfrm>
          <a:prstGeom prst="rect">
            <a:avLst/>
          </a:prstGeom>
        </p:spPr>
      </p:pic>
      <p:sp>
        <p:nvSpPr>
          <p:cNvPr id="13" name="TextBox 12"/>
          <p:cNvSpPr txBox="1"/>
          <p:nvPr/>
        </p:nvSpPr>
        <p:spPr>
          <a:xfrm>
            <a:off x="7184572" y="1217088"/>
            <a:ext cx="1298689" cy="369332"/>
          </a:xfrm>
          <a:prstGeom prst="rect">
            <a:avLst/>
          </a:prstGeom>
          <a:solidFill>
            <a:schemeClr val="bg1"/>
          </a:solidFill>
        </p:spPr>
        <p:txBody>
          <a:bodyPr wrap="none" rtlCol="0">
            <a:spAutoFit/>
          </a:bodyPr>
          <a:lstStyle/>
          <a:p>
            <a:r>
              <a:rPr lang="en-CA" dirty="0" smtClean="0"/>
              <a:t>Zoning Map</a:t>
            </a:r>
            <a:endParaRPr lang="en-CA" dirty="0"/>
          </a:p>
        </p:txBody>
      </p:sp>
      <p:sp>
        <p:nvSpPr>
          <p:cNvPr id="19" name="Oval 18"/>
          <p:cNvSpPr/>
          <p:nvPr/>
        </p:nvSpPr>
        <p:spPr>
          <a:xfrm>
            <a:off x="8530887" y="4701900"/>
            <a:ext cx="783773" cy="672019"/>
          </a:xfrm>
          <a:prstGeom prst="ellipse">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1" name="Picture 20"/>
          <p:cNvPicPr>
            <a:picLocks noChangeAspect="1"/>
          </p:cNvPicPr>
          <p:nvPr/>
        </p:nvPicPr>
        <p:blipFill rotWithShape="1">
          <a:blip r:embed="rId6"/>
          <a:srcRect r="21787"/>
          <a:stretch/>
        </p:blipFill>
        <p:spPr>
          <a:xfrm>
            <a:off x="8922774" y="1441554"/>
            <a:ext cx="2970552" cy="1577055"/>
          </a:xfrm>
          <a:prstGeom prst="rect">
            <a:avLst/>
          </a:prstGeom>
        </p:spPr>
      </p:pic>
      <p:cxnSp>
        <p:nvCxnSpPr>
          <p:cNvPr id="23" name="Straight Connector 22"/>
          <p:cNvCxnSpPr/>
          <p:nvPr/>
        </p:nvCxnSpPr>
        <p:spPr>
          <a:xfrm>
            <a:off x="9012836" y="2529101"/>
            <a:ext cx="577122" cy="37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871616" y="2653259"/>
            <a:ext cx="296056" cy="37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701867" y="3219413"/>
            <a:ext cx="2490133" cy="954107"/>
          </a:xfrm>
          <a:prstGeom prst="rect">
            <a:avLst/>
          </a:prstGeom>
          <a:solidFill>
            <a:schemeClr val="bg1"/>
          </a:solidFill>
        </p:spPr>
        <p:txBody>
          <a:bodyPr wrap="square" rtlCol="0">
            <a:spAutoFit/>
          </a:bodyPr>
          <a:lstStyle/>
          <a:p>
            <a:r>
              <a:rPr lang="en-US" sz="800" b="1" dirty="0" smtClean="0"/>
              <a:t>Animal Services: means a building or structure for the purpose of medical treatment or grooming that involves the short-term and temporary shelter of animals.  May be supported by the retail sales of associated products.  This may include veterinary clinics and hospitals, pet grooming salons, and dog daycares.</a:t>
            </a:r>
            <a:endParaRPr lang="en-CA" sz="800" b="1" dirty="0"/>
          </a:p>
        </p:txBody>
      </p:sp>
    </p:spTree>
    <p:extLst>
      <p:ext uri="{BB962C8B-B14F-4D97-AF65-F5344CB8AC3E}">
        <p14:creationId xmlns:p14="http://schemas.microsoft.com/office/powerpoint/2010/main" val="4118820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Zoning By-Law </a:t>
            </a:r>
            <a:endParaRPr lang="en-CA" dirty="0"/>
          </a:p>
        </p:txBody>
      </p:sp>
      <p:sp>
        <p:nvSpPr>
          <p:cNvPr id="12" name="Content Placeholder 11"/>
          <p:cNvSpPr>
            <a:spLocks noGrp="1"/>
          </p:cNvSpPr>
          <p:nvPr>
            <p:ph idx="1"/>
          </p:nvPr>
        </p:nvSpPr>
        <p:spPr/>
        <p:txBody>
          <a:bodyPr/>
          <a:lstStyle/>
          <a:p>
            <a:pPr lvl="1"/>
            <a:endParaRPr lang="en-CA" dirty="0" smtClean="0"/>
          </a:p>
          <a:p>
            <a:pPr lvl="1"/>
            <a:r>
              <a:rPr lang="en-US" dirty="0" smtClean="0"/>
              <a:t>Consistent with the Cities Town and Villages Act;</a:t>
            </a:r>
          </a:p>
          <a:p>
            <a:pPr lvl="1"/>
            <a:r>
              <a:rPr lang="en-US" dirty="0" smtClean="0"/>
              <a:t>Compliant with the Community Planning and Development Act;</a:t>
            </a:r>
          </a:p>
          <a:p>
            <a:pPr lvl="1"/>
            <a:r>
              <a:rPr lang="en-US" dirty="0" smtClean="0"/>
              <a:t>Land Use Planning Best Practices;</a:t>
            </a:r>
          </a:p>
          <a:p>
            <a:pPr lvl="1"/>
            <a:r>
              <a:rPr lang="en-US" dirty="0" smtClean="0"/>
              <a:t>Lived experiences within the City and lessons learned; and</a:t>
            </a:r>
          </a:p>
          <a:p>
            <a:pPr lvl="1"/>
            <a:r>
              <a:rPr lang="en-US" dirty="0" smtClean="0"/>
              <a:t>Feedback from residents, business, community organizations and Indigenous governments</a:t>
            </a:r>
            <a:endParaRPr lang="en-CA" dirty="0"/>
          </a:p>
        </p:txBody>
      </p:sp>
      <p:sp>
        <p:nvSpPr>
          <p:cNvPr id="3" name="Footer Placeholder 2"/>
          <p:cNvSpPr>
            <a:spLocks noGrp="1"/>
          </p:cNvSpPr>
          <p:nvPr>
            <p:ph type="ftr" sz="quarter" idx="10"/>
          </p:nvPr>
        </p:nvSpPr>
        <p:spPr/>
        <p:txBody>
          <a:bodyPr/>
          <a:lstStyle/>
          <a:p>
            <a:r>
              <a:rPr lang="en-CA" smtClean="0"/>
              <a:t>City of Yellowknife - Zoning Bylaw Repeal and Replacement</a:t>
            </a:r>
            <a:endParaRPr lang="en-CA" dirty="0"/>
          </a:p>
        </p:txBody>
      </p:sp>
      <p:pic>
        <p:nvPicPr>
          <p:cNvPr id="5" name="Picture Placeholder 4"/>
          <p:cNvPicPr>
            <a:picLocks noGrp="1" noChangeAspect="1"/>
          </p:cNvPicPr>
          <p:nvPr>
            <p:ph type="pic" sz="quarter" idx="11"/>
          </p:nvPr>
        </p:nvPicPr>
        <p:blipFill>
          <a:blip r:embed="rId3"/>
          <a:srcRect t="1845" b="1845"/>
          <a:stretch>
            <a:fillRect/>
          </a:stretch>
        </p:blipFill>
        <p:spPr>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02760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important?</a:t>
            </a:r>
            <a:endParaRPr lang="en-CA" dirty="0"/>
          </a:p>
        </p:txBody>
      </p:sp>
      <p:sp>
        <p:nvSpPr>
          <p:cNvPr id="12" name="Content Placeholder 11"/>
          <p:cNvSpPr>
            <a:spLocks noGrp="1"/>
          </p:cNvSpPr>
          <p:nvPr>
            <p:ph idx="1"/>
          </p:nvPr>
        </p:nvSpPr>
        <p:spPr/>
        <p:txBody>
          <a:bodyPr/>
          <a:lstStyle/>
          <a:p>
            <a:pPr lvl="1"/>
            <a:r>
              <a:rPr lang="en-US" sz="2400" dirty="0"/>
              <a:t>Separates incompatible uses</a:t>
            </a:r>
          </a:p>
          <a:p>
            <a:pPr lvl="1"/>
            <a:r>
              <a:rPr lang="en-US" sz="2400" dirty="0" smtClean="0"/>
              <a:t>Tool that supports development approaches and innovation</a:t>
            </a:r>
          </a:p>
          <a:p>
            <a:pPr lvl="1"/>
            <a:r>
              <a:rPr lang="en-US" sz="2400" dirty="0" smtClean="0"/>
              <a:t>Establishes consistency and fairness </a:t>
            </a:r>
          </a:p>
          <a:p>
            <a:pPr lvl="1"/>
            <a:r>
              <a:rPr lang="en-US" sz="2400" dirty="0" smtClean="0"/>
              <a:t>Enhances existing </a:t>
            </a:r>
            <a:r>
              <a:rPr lang="en-US" sz="2400" dirty="0" err="1" smtClean="0"/>
              <a:t>neighbourhoods</a:t>
            </a:r>
            <a:endParaRPr lang="en-US" sz="2400" dirty="0" smtClean="0"/>
          </a:p>
          <a:p>
            <a:pPr lvl="1"/>
            <a:endParaRPr lang="en-CA" sz="2400" dirty="0" smtClean="0"/>
          </a:p>
          <a:p>
            <a:pPr lvl="1"/>
            <a:endParaRPr lang="en-CA" dirty="0"/>
          </a:p>
        </p:txBody>
      </p:sp>
      <p:sp>
        <p:nvSpPr>
          <p:cNvPr id="3" name="Footer Placeholder 2"/>
          <p:cNvSpPr>
            <a:spLocks noGrp="1"/>
          </p:cNvSpPr>
          <p:nvPr>
            <p:ph type="ftr" sz="quarter" idx="10"/>
          </p:nvPr>
        </p:nvSpPr>
        <p:spPr/>
        <p:txBody>
          <a:bodyPr/>
          <a:lstStyle/>
          <a:p>
            <a:r>
              <a:rPr lang="en-CA" smtClean="0"/>
              <a:t>City of Yellowknife - Zoning Bylaw Repeal and Replacement</a:t>
            </a:r>
            <a:endParaRPr lang="en-CA" dirty="0"/>
          </a:p>
        </p:txBody>
      </p:sp>
      <p:pic>
        <p:nvPicPr>
          <p:cNvPr id="8" name="Picture Placeholder 6"/>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23521" r="23521"/>
          <a:stretch/>
        </p:blipFill>
        <p:spPr>
          <a:xfrm>
            <a:off x="123825" y="1257300"/>
            <a:ext cx="4010025" cy="5029200"/>
          </a:xfrm>
        </p:spPr>
      </p:pic>
    </p:spTree>
    <p:extLst>
      <p:ext uri="{BB962C8B-B14F-4D97-AF65-F5344CB8AC3E}">
        <p14:creationId xmlns:p14="http://schemas.microsoft.com/office/powerpoint/2010/main" val="3170485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7323" y="3791946"/>
            <a:ext cx="12097355" cy="2742067"/>
          </a:xfrm>
          <a:prstGeom prst="rect">
            <a:avLst/>
          </a:prstGeom>
        </p:spPr>
      </p:pic>
      <p:sp>
        <p:nvSpPr>
          <p:cNvPr id="2" name="TextBox 1"/>
          <p:cNvSpPr txBox="1"/>
          <p:nvPr/>
        </p:nvSpPr>
        <p:spPr>
          <a:xfrm>
            <a:off x="1979109" y="1042284"/>
            <a:ext cx="8233783" cy="3490571"/>
          </a:xfrm>
          <a:prstGeom prst="rect">
            <a:avLst/>
          </a:prstGeom>
          <a:noFill/>
        </p:spPr>
        <p:txBody>
          <a:bodyPr wrap="square" rtlCol="0">
            <a:spAutoFit/>
          </a:bodyPr>
          <a:lstStyle/>
          <a:p>
            <a:pPr algn="ctr"/>
            <a:r>
              <a:rPr lang="en-US" sz="4321" b="1" dirty="0">
                <a:solidFill>
                  <a:srgbClr val="002060"/>
                </a:solidFill>
              </a:rPr>
              <a:t>DRAFT ZONING BY-LAW</a:t>
            </a:r>
          </a:p>
          <a:p>
            <a:pPr algn="ctr"/>
            <a:endParaRPr lang="en-US" sz="4321" b="1" dirty="0">
              <a:solidFill>
                <a:srgbClr val="002060"/>
              </a:solidFill>
            </a:endParaRPr>
          </a:p>
          <a:p>
            <a:pPr algn="ctr"/>
            <a:r>
              <a:rPr lang="en-US" sz="7041" b="1" dirty="0">
                <a:solidFill>
                  <a:srgbClr val="002060"/>
                </a:solidFill>
              </a:rPr>
              <a:t>DOWNTOWN ZONE</a:t>
            </a:r>
          </a:p>
          <a:p>
            <a:pPr algn="ctr"/>
            <a:endParaRPr lang="en-US" sz="3200" b="1" dirty="0">
              <a:solidFill>
                <a:srgbClr val="002060"/>
              </a:solidFill>
            </a:endParaRPr>
          </a:p>
          <a:p>
            <a:pPr algn="ctr"/>
            <a:endParaRPr lang="en-US" sz="3200" b="1" dirty="0">
              <a:solidFill>
                <a:srgbClr val="002060"/>
              </a:solidFill>
            </a:endParaRPr>
          </a:p>
        </p:txBody>
      </p:sp>
    </p:spTree>
    <p:extLst>
      <p:ext uri="{BB962C8B-B14F-4D97-AF65-F5344CB8AC3E}">
        <p14:creationId xmlns:p14="http://schemas.microsoft.com/office/powerpoint/2010/main" val="4001060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16" y="595335"/>
            <a:ext cx="10515426" cy="526759"/>
          </a:xfrm>
        </p:spPr>
        <p:txBody>
          <a:bodyPr/>
          <a:lstStyle/>
          <a:p>
            <a:r>
              <a:rPr lang="en-US" sz="3840" dirty="0">
                <a:latin typeface="+mn-lt"/>
              </a:rPr>
              <a:t>Direction from Community Plan</a:t>
            </a:r>
          </a:p>
        </p:txBody>
      </p:sp>
      <p:sp>
        <p:nvSpPr>
          <p:cNvPr id="3" name="Content Placeholder 2"/>
          <p:cNvSpPr>
            <a:spLocks noGrp="1"/>
          </p:cNvSpPr>
          <p:nvPr>
            <p:ph idx="1"/>
          </p:nvPr>
        </p:nvSpPr>
        <p:spPr>
          <a:xfrm>
            <a:off x="838288" y="2545381"/>
            <a:ext cx="9524651" cy="3425154"/>
          </a:xfrm>
        </p:spPr>
        <p:txBody>
          <a:bodyPr/>
          <a:lstStyle/>
          <a:p>
            <a:r>
              <a:rPr lang="en-US" sz="2240" dirty="0"/>
              <a:t>Downtown Zone is the City Core under the Downtown land use designation</a:t>
            </a:r>
          </a:p>
          <a:p>
            <a:r>
              <a:rPr lang="en-US" sz="2240" dirty="0"/>
              <a:t>Intended to remain the central area of the community and serve as the highest order mixed use </a:t>
            </a:r>
            <a:r>
              <a:rPr lang="en-US" sz="2240" dirty="0" err="1"/>
              <a:t>centre</a:t>
            </a:r>
            <a:r>
              <a:rPr lang="en-US" sz="2240" dirty="0"/>
              <a:t>.</a:t>
            </a:r>
          </a:p>
          <a:p>
            <a:r>
              <a:rPr lang="en-US" sz="2240" dirty="0"/>
              <a:t>Policies &amp; Objectives include allowing for greater residential density, increase flexibility of land uses supporting the City’s downtown revitalization strategy, allow for mixed uses, removing off-street parking minimums</a:t>
            </a:r>
          </a:p>
          <a:p>
            <a:endParaRPr lang="en-US" dirty="0"/>
          </a:p>
        </p:txBody>
      </p:sp>
    </p:spTree>
    <p:extLst>
      <p:ext uri="{BB962C8B-B14F-4D97-AF65-F5344CB8AC3E}">
        <p14:creationId xmlns:p14="http://schemas.microsoft.com/office/powerpoint/2010/main" val="38715962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16" y="595335"/>
            <a:ext cx="10515426" cy="526759"/>
          </a:xfrm>
        </p:spPr>
        <p:txBody>
          <a:bodyPr/>
          <a:lstStyle/>
          <a:p>
            <a:r>
              <a:rPr lang="en-US" sz="3840" dirty="0">
                <a:latin typeface="+mn-lt"/>
              </a:rPr>
              <a:t>Permitted &amp; Discretionary Uses</a:t>
            </a:r>
          </a:p>
        </p:txBody>
      </p:sp>
      <p:sp>
        <p:nvSpPr>
          <p:cNvPr id="3" name="Content Placeholder 2"/>
          <p:cNvSpPr>
            <a:spLocks noGrp="1"/>
          </p:cNvSpPr>
          <p:nvPr>
            <p:ph idx="1"/>
          </p:nvPr>
        </p:nvSpPr>
        <p:spPr>
          <a:xfrm>
            <a:off x="838288" y="2545381"/>
            <a:ext cx="9524651" cy="3425154"/>
          </a:xfrm>
        </p:spPr>
        <p:txBody>
          <a:bodyPr/>
          <a:lstStyle/>
          <a:p>
            <a:r>
              <a:rPr lang="en-US" dirty="0" smtClean="0"/>
              <a:t>New Permitted Uses include: Artisan Studio, Brewing/Distilling Establishment &amp; Brewpub, Special Care Facility, Personal Services.</a:t>
            </a:r>
            <a:endParaRPr lang="en-US" dirty="0"/>
          </a:p>
          <a:p>
            <a:r>
              <a:rPr lang="en-US" dirty="0" smtClean="0"/>
              <a:t>New Discretionary Uses include: Single Detached Dwelling and Duplex (no more Single Detached Dwelling &amp; Duplex Overlay)</a:t>
            </a:r>
          </a:p>
          <a:p>
            <a:r>
              <a:rPr lang="en-US" dirty="0" smtClean="0"/>
              <a:t>Regulations categorized by Residential Uses and Mixed/Non-Residential Uses.</a:t>
            </a:r>
          </a:p>
          <a:p>
            <a:pPr marL="0" indent="0">
              <a:buNone/>
            </a:pPr>
            <a:endParaRPr lang="en-US" dirty="0" smtClean="0"/>
          </a:p>
          <a:p>
            <a:endParaRPr lang="en-US" dirty="0"/>
          </a:p>
        </p:txBody>
      </p:sp>
    </p:spTree>
    <p:extLst>
      <p:ext uri="{BB962C8B-B14F-4D97-AF65-F5344CB8AC3E}">
        <p14:creationId xmlns:p14="http://schemas.microsoft.com/office/powerpoint/2010/main" val="20867153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Dillon 3">
      <a:dk1>
        <a:sysClr val="windowText" lastClr="000000"/>
      </a:dk1>
      <a:lt1>
        <a:sysClr val="window" lastClr="FFFFFF"/>
      </a:lt1>
      <a:dk2>
        <a:srgbClr val="083C48"/>
      </a:dk2>
      <a:lt2>
        <a:srgbClr val="EEECE1"/>
      </a:lt2>
      <a:accent1>
        <a:srgbClr val="0093B1"/>
      </a:accent1>
      <a:accent2>
        <a:srgbClr val="67CDA6"/>
      </a:accent2>
      <a:accent3>
        <a:srgbClr val="518FD3"/>
      </a:accent3>
      <a:accent4>
        <a:srgbClr val="7D5EA8"/>
      </a:accent4>
      <a:accent5>
        <a:srgbClr val="ED6C44"/>
      </a:accent5>
      <a:accent6>
        <a:srgbClr val="F5B93C"/>
      </a:accent6>
      <a:hlink>
        <a:srgbClr val="33CCCC"/>
      </a:hlink>
      <a:folHlink>
        <a:srgbClr val="CC33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3926</TotalTime>
  <Words>1388</Words>
  <Application>Microsoft Office PowerPoint</Application>
  <PresentationFormat>Widescreen</PresentationFormat>
  <Paragraphs>232</Paragraphs>
  <Slides>37</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What is a Zoning By-law</vt:lpstr>
      <vt:lpstr>Zoning By-law</vt:lpstr>
      <vt:lpstr>Implements the 2020 Community Plan </vt:lpstr>
      <vt:lpstr>Implements the 2020 Community Plan – Example Kam Lake</vt:lpstr>
      <vt:lpstr>Considerations for Zoning By-Law </vt:lpstr>
      <vt:lpstr>Why is it important?</vt:lpstr>
      <vt:lpstr>PowerPoint Presentation</vt:lpstr>
      <vt:lpstr>Direction from Community Plan</vt:lpstr>
      <vt:lpstr>Permitted &amp; Discretionary Uses</vt:lpstr>
      <vt:lpstr>Open Option Parking (Downtown)</vt:lpstr>
      <vt:lpstr>PowerPoint Presentation</vt:lpstr>
      <vt:lpstr>Direction from Community Plan</vt:lpstr>
      <vt:lpstr>Community Plan Designation vs. Zoning</vt:lpstr>
      <vt:lpstr>RC: Residential Central</vt:lpstr>
      <vt:lpstr>Simple and Clear Development Rules</vt:lpstr>
      <vt:lpstr>PowerPoint Presentation</vt:lpstr>
      <vt:lpstr>Direction from Community Plan</vt:lpstr>
      <vt:lpstr>Densification and Infill</vt:lpstr>
      <vt:lpstr>PowerPoint Presentation</vt:lpstr>
      <vt:lpstr>Direction from Community Plan &amp; GROW</vt:lpstr>
      <vt:lpstr>Making it easier for Yellowknifers to grow</vt:lpstr>
      <vt:lpstr>Getting to know Urban Agriculture in the new Zoning By-law</vt:lpstr>
      <vt:lpstr>PowerPoint Presentation</vt:lpstr>
      <vt:lpstr>Direction from Community Plan</vt:lpstr>
      <vt:lpstr>KL – Kam Lake</vt:lpstr>
      <vt:lpstr>What’s New?</vt:lpstr>
      <vt:lpstr>KLS 1 – Kam Lake South 1</vt:lpstr>
      <vt:lpstr>KLS 2 – Kam Lake South 2</vt:lpstr>
      <vt:lpstr>Engle Business Industrial District</vt:lpstr>
      <vt:lpstr>PowerPoint Presentation</vt:lpstr>
      <vt:lpstr>Direction from Community Plan</vt:lpstr>
      <vt:lpstr>Introducing 4 ‘Parking Standard Areas’</vt:lpstr>
      <vt:lpstr>Open Option Parking (Downtown)</vt:lpstr>
      <vt:lpstr>Central Residential &amp; Old Town </vt:lpstr>
      <vt:lpstr>All other Zones in Yellowknife</vt:lpstr>
      <vt:lpstr>Shared Parking &amp; Car Share</vt:lpstr>
      <vt:lpstr>Next Steps</vt:lpstr>
    </vt:vector>
  </TitlesOfParts>
  <Company>Dillon Consulting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Boyce, Adam</dc:creator>
  <cp:lastModifiedBy>Prachi Negi</cp:lastModifiedBy>
  <cp:revision>140</cp:revision>
  <dcterms:created xsi:type="dcterms:W3CDTF">2019-08-27T20:52:40Z</dcterms:created>
  <dcterms:modified xsi:type="dcterms:W3CDTF">2021-09-28T14:38:24Z</dcterms:modified>
</cp:coreProperties>
</file>